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handoutMasterIdLst>
    <p:handoutMasterId r:id="rId18"/>
  </p:handoutMasterIdLst>
  <p:sldIdLst>
    <p:sldId id="276" r:id="rId2"/>
    <p:sldId id="277" r:id="rId3"/>
    <p:sldId id="278" r:id="rId4"/>
    <p:sldId id="280" r:id="rId5"/>
    <p:sldId id="283" r:id="rId6"/>
    <p:sldId id="281" r:id="rId7"/>
    <p:sldId id="282" r:id="rId8"/>
    <p:sldId id="284" r:id="rId9"/>
    <p:sldId id="285" r:id="rId10"/>
    <p:sldId id="286" r:id="rId11"/>
    <p:sldId id="287" r:id="rId12"/>
    <p:sldId id="288" r:id="rId13"/>
    <p:sldId id="289" r:id="rId14"/>
    <p:sldId id="290" r:id="rId15"/>
    <p:sldId id="291" r:id="rId16"/>
  </p:sldIdLst>
  <p:sldSz cx="12192000" cy="6858000"/>
  <p:notesSz cx="6799263" cy="9929813"/>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894" autoAdjust="0"/>
  </p:normalViewPr>
  <p:slideViewPr>
    <p:cSldViewPr snapToGrid="0">
      <p:cViewPr varScale="1">
        <p:scale>
          <a:sx n="67" d="100"/>
          <a:sy n="67" d="100"/>
        </p:scale>
        <p:origin x="1296" y="67"/>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93" d="100"/>
          <a:sy n="93" d="100"/>
        </p:scale>
        <p:origin x="287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kin Can" userId="e5e8eb49-f072-45f8-924a-929b1306a637" providerId="ADAL" clId="{E976B473-F20C-4F4C-9D56-5F0A9189A8CA}"/>
    <pc:docChg chg="delSld modSld">
      <pc:chgData name="Sakin Can" userId="e5e8eb49-f072-45f8-924a-929b1306a637" providerId="ADAL" clId="{E976B473-F20C-4F4C-9D56-5F0A9189A8CA}" dt="2023-12-27T10:35:41.051" v="274" actId="20577"/>
      <pc:docMkLst>
        <pc:docMk/>
      </pc:docMkLst>
      <pc:sldChg chg="modSp mod">
        <pc:chgData name="Sakin Can" userId="e5e8eb49-f072-45f8-924a-929b1306a637" providerId="ADAL" clId="{E976B473-F20C-4F4C-9D56-5F0A9189A8CA}" dt="2023-12-15T09:02:34.907" v="8" actId="20577"/>
        <pc:sldMkLst>
          <pc:docMk/>
          <pc:sldMk cId="1184796809" sldId="276"/>
        </pc:sldMkLst>
        <pc:spChg chg="mod">
          <ac:chgData name="Sakin Can" userId="e5e8eb49-f072-45f8-924a-929b1306a637" providerId="ADAL" clId="{E976B473-F20C-4F4C-9D56-5F0A9189A8CA}" dt="2023-12-15T09:02:34.907" v="8" actId="20577"/>
          <ac:spMkLst>
            <pc:docMk/>
            <pc:sldMk cId="1184796809" sldId="276"/>
            <ac:spMk id="3" creationId="{00000000-0000-0000-0000-000000000000}"/>
          </ac:spMkLst>
        </pc:spChg>
      </pc:sldChg>
      <pc:sldChg chg="modNotesTx">
        <pc:chgData name="Sakin Can" userId="e5e8eb49-f072-45f8-924a-929b1306a637" providerId="ADAL" clId="{E976B473-F20C-4F4C-9D56-5F0A9189A8CA}" dt="2023-12-27T10:35:41.051" v="274" actId="20577"/>
        <pc:sldMkLst>
          <pc:docMk/>
          <pc:sldMk cId="2358900164" sldId="277"/>
        </pc:sldMkLst>
      </pc:sldChg>
      <pc:sldChg chg="modNotesTx">
        <pc:chgData name="Sakin Can" userId="e5e8eb49-f072-45f8-924a-929b1306a637" providerId="ADAL" clId="{E976B473-F20C-4F4C-9D56-5F0A9189A8CA}" dt="2023-12-27T10:30:45.333" v="9"/>
        <pc:sldMkLst>
          <pc:docMk/>
          <pc:sldMk cId="3521665706" sldId="278"/>
        </pc:sldMkLst>
      </pc:sldChg>
      <pc:sldChg chg="del">
        <pc:chgData name="Sakin Can" userId="e5e8eb49-f072-45f8-924a-929b1306a637" providerId="ADAL" clId="{E976B473-F20C-4F4C-9D56-5F0A9189A8CA}" dt="2023-12-27T10:30:48.961" v="10" actId="47"/>
        <pc:sldMkLst>
          <pc:docMk/>
          <pc:sldMk cId="3530336134" sldId="27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6347" cy="498215"/>
          </a:xfrm>
          <a:prstGeom prst="rect">
            <a:avLst/>
          </a:prstGeom>
        </p:spPr>
        <p:txBody>
          <a:bodyPr vert="horz" lIns="94631" tIns="47316" rIns="94631" bIns="47316" rtlCol="0"/>
          <a:lstStyle>
            <a:lvl1pPr algn="l">
              <a:defRPr sz="1200"/>
            </a:lvl1pPr>
          </a:lstStyle>
          <a:p>
            <a:pPr rtl="0"/>
            <a:endParaRPr lang="tr-TR" dirty="0"/>
          </a:p>
        </p:txBody>
      </p:sp>
      <p:sp>
        <p:nvSpPr>
          <p:cNvPr id="3" name="Tarih Yer Tutucusu 2"/>
          <p:cNvSpPr>
            <a:spLocks noGrp="1"/>
          </p:cNvSpPr>
          <p:nvPr>
            <p:ph type="dt" sz="quarter" idx="1"/>
          </p:nvPr>
        </p:nvSpPr>
        <p:spPr>
          <a:xfrm>
            <a:off x="3851342" y="0"/>
            <a:ext cx="2946347" cy="498215"/>
          </a:xfrm>
          <a:prstGeom prst="rect">
            <a:avLst/>
          </a:prstGeom>
        </p:spPr>
        <p:txBody>
          <a:bodyPr vert="horz" lIns="94631" tIns="47316" rIns="94631" bIns="47316" rtlCol="0"/>
          <a:lstStyle>
            <a:lvl1pPr algn="r">
              <a:defRPr sz="1200"/>
            </a:lvl1pPr>
          </a:lstStyle>
          <a:p>
            <a:pPr rtl="0"/>
            <a:fld id="{51FC8FC1-A1A8-42CB-96AC-83684F0DF578}" type="datetime1">
              <a:rPr lang="tr-TR" smtClean="0"/>
              <a:t>27.12.2023</a:t>
            </a:fld>
            <a:endParaRPr lang="tr-TR" dirty="0"/>
          </a:p>
        </p:txBody>
      </p:sp>
      <p:sp>
        <p:nvSpPr>
          <p:cNvPr id="4" name="Alt Bilgi Yer Tutucusu 3"/>
          <p:cNvSpPr>
            <a:spLocks noGrp="1"/>
          </p:cNvSpPr>
          <p:nvPr>
            <p:ph type="ftr" sz="quarter" idx="2"/>
          </p:nvPr>
        </p:nvSpPr>
        <p:spPr>
          <a:xfrm>
            <a:off x="0" y="9431601"/>
            <a:ext cx="2946347" cy="498214"/>
          </a:xfrm>
          <a:prstGeom prst="rect">
            <a:avLst/>
          </a:prstGeom>
        </p:spPr>
        <p:txBody>
          <a:bodyPr vert="horz" lIns="94631" tIns="47316" rIns="94631" bIns="47316" rtlCol="0" anchor="b"/>
          <a:lstStyle>
            <a:lvl1pPr algn="l">
              <a:defRPr sz="1200"/>
            </a:lvl1pPr>
          </a:lstStyle>
          <a:p>
            <a:pPr rtl="0"/>
            <a:endParaRPr lang="tr-TR" dirty="0"/>
          </a:p>
        </p:txBody>
      </p:sp>
      <p:sp>
        <p:nvSpPr>
          <p:cNvPr id="5" name="Slayt Numarası Yer Tutucusu 4"/>
          <p:cNvSpPr>
            <a:spLocks noGrp="1"/>
          </p:cNvSpPr>
          <p:nvPr>
            <p:ph type="sldNum" sz="quarter" idx="3"/>
          </p:nvPr>
        </p:nvSpPr>
        <p:spPr>
          <a:xfrm>
            <a:off x="3851342" y="9431601"/>
            <a:ext cx="2946347" cy="498214"/>
          </a:xfrm>
          <a:prstGeom prst="rect">
            <a:avLst/>
          </a:prstGeom>
        </p:spPr>
        <p:txBody>
          <a:bodyPr vert="horz" lIns="94631" tIns="47316" rIns="94631" bIns="47316" rtlCol="0" anchor="b"/>
          <a:lstStyle>
            <a:lvl1pPr algn="r">
              <a:defRPr sz="1200"/>
            </a:lvl1pPr>
          </a:lstStyle>
          <a:p>
            <a:pPr rtl="0"/>
            <a:fld id="{C64E50CC-F33A-4EF4-9F12-93EC4A21A0CF}" type="slidenum">
              <a:rPr lang="tr-TR" smtClean="0"/>
              <a:t>‹#›</a:t>
            </a:fld>
            <a:endParaRPr lang="tr-TR"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46347" cy="498215"/>
          </a:xfrm>
          <a:prstGeom prst="rect">
            <a:avLst/>
          </a:prstGeom>
        </p:spPr>
        <p:txBody>
          <a:bodyPr vert="horz" lIns="94631" tIns="47316" rIns="94631" bIns="47316" rtlCol="0"/>
          <a:lstStyle>
            <a:lvl1pPr algn="l">
              <a:defRPr sz="1200"/>
            </a:lvl1pPr>
          </a:lstStyle>
          <a:p>
            <a:pPr rtl="0"/>
            <a:endParaRPr lang="tr-TR" noProof="0" dirty="0"/>
          </a:p>
        </p:txBody>
      </p:sp>
      <p:sp>
        <p:nvSpPr>
          <p:cNvPr id="3" name="Tarih Yer Tutucusu 2"/>
          <p:cNvSpPr>
            <a:spLocks noGrp="1"/>
          </p:cNvSpPr>
          <p:nvPr>
            <p:ph type="dt" idx="1"/>
          </p:nvPr>
        </p:nvSpPr>
        <p:spPr>
          <a:xfrm>
            <a:off x="3851342" y="0"/>
            <a:ext cx="2946347" cy="498215"/>
          </a:xfrm>
          <a:prstGeom prst="rect">
            <a:avLst/>
          </a:prstGeom>
        </p:spPr>
        <p:txBody>
          <a:bodyPr vert="horz" lIns="94631" tIns="47316" rIns="94631" bIns="47316" rtlCol="0"/>
          <a:lstStyle>
            <a:lvl1pPr algn="r">
              <a:defRPr sz="1200"/>
            </a:lvl1pPr>
          </a:lstStyle>
          <a:p>
            <a:fld id="{12E0653A-FB33-4975-A611-5D53C5C337D6}" type="datetime1">
              <a:rPr lang="tr-TR" smtClean="0"/>
              <a:pPr/>
              <a:t>27.12.2023</a:t>
            </a:fld>
            <a:endParaRPr lang="tr-TR" dirty="0"/>
          </a:p>
        </p:txBody>
      </p:sp>
      <p:sp>
        <p:nvSpPr>
          <p:cNvPr id="4" name="Slayt Görüntüsü Yer Tutucusu 3"/>
          <p:cNvSpPr>
            <a:spLocks noGrp="1" noRot="1" noChangeAspect="1"/>
          </p:cNvSpPr>
          <p:nvPr>
            <p:ph type="sldImg" idx="2"/>
          </p:nvPr>
        </p:nvSpPr>
        <p:spPr>
          <a:xfrm>
            <a:off x="420688" y="1239838"/>
            <a:ext cx="5957887" cy="3352800"/>
          </a:xfrm>
          <a:prstGeom prst="rect">
            <a:avLst/>
          </a:prstGeom>
          <a:noFill/>
          <a:ln w="12700">
            <a:solidFill>
              <a:prstClr val="black"/>
            </a:solidFill>
          </a:ln>
        </p:spPr>
        <p:txBody>
          <a:bodyPr vert="horz" lIns="94631" tIns="47316" rIns="94631" bIns="47316" rtlCol="0" anchor="ctr"/>
          <a:lstStyle/>
          <a:p>
            <a:pPr rtl="0"/>
            <a:endParaRPr lang="tr-TR" noProof="0" dirty="0"/>
          </a:p>
        </p:txBody>
      </p:sp>
      <p:sp>
        <p:nvSpPr>
          <p:cNvPr id="5" name="Notlar Yer Tutucusu 4"/>
          <p:cNvSpPr>
            <a:spLocks noGrp="1"/>
          </p:cNvSpPr>
          <p:nvPr>
            <p:ph type="body" sz="quarter" idx="3"/>
          </p:nvPr>
        </p:nvSpPr>
        <p:spPr>
          <a:xfrm>
            <a:off x="679927" y="4778723"/>
            <a:ext cx="5439410" cy="3909864"/>
          </a:xfrm>
          <a:prstGeom prst="rect">
            <a:avLst/>
          </a:prstGeom>
        </p:spPr>
        <p:txBody>
          <a:bodyPr vert="horz" lIns="94631" tIns="47316" rIns="94631" bIns="47316"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9431601"/>
            <a:ext cx="2946347" cy="498214"/>
          </a:xfrm>
          <a:prstGeom prst="rect">
            <a:avLst/>
          </a:prstGeom>
        </p:spPr>
        <p:txBody>
          <a:bodyPr vert="horz" lIns="94631" tIns="47316" rIns="94631" bIns="47316"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51342" y="9431601"/>
            <a:ext cx="2946347" cy="498214"/>
          </a:xfrm>
          <a:prstGeom prst="rect">
            <a:avLst/>
          </a:prstGeom>
        </p:spPr>
        <p:txBody>
          <a:bodyPr vert="horz" lIns="94631" tIns="47316" rIns="94631" bIns="47316" rtlCol="0" anchor="b"/>
          <a:lstStyle>
            <a:lvl1pPr algn="r">
              <a:defRPr sz="1200"/>
            </a:lvl1pPr>
          </a:lstStyle>
          <a:p>
            <a:pPr rtl="0"/>
            <a:fld id="{32674CE4-FBD8-4481-AEFB-CA53E599A745}" type="slidenum">
              <a:rPr lang="tr-TR" noProof="0" smtClean="0"/>
              <a:t>‹#›</a:t>
            </a:fld>
            <a:endParaRPr lang="tr-TR" noProof="0"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32674CE4-FBD8-4481-AEFB-CA53E599A745}" type="slidenum">
              <a:rPr lang="tr-TR" smtClean="0"/>
              <a:t>1</a:t>
            </a:fld>
            <a:endParaRPr lang="tr-TR" dirty="0"/>
          </a:p>
        </p:txBody>
      </p:sp>
    </p:spTree>
    <p:extLst>
      <p:ext uri="{BB962C8B-B14F-4D97-AF65-F5344CB8AC3E}">
        <p14:creationId xmlns:p14="http://schemas.microsoft.com/office/powerpoint/2010/main" val="2910777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Diziler bellekte hafızada (RAM) ardışık olarak aynı tipte veriyi tutmak için kullanılır. Programda değişken sayısının artması veya matematiksel olarak kullanılan veriler arasında bağlantı kurulması </a:t>
            </a:r>
            <a:r>
              <a:rPr lang="tr-TR"/>
              <a:t>gerekiyorsa kullanılır.</a:t>
            </a:r>
            <a:endParaRPr lang="tr-TR" dirty="0"/>
          </a:p>
        </p:txBody>
      </p:sp>
      <p:sp>
        <p:nvSpPr>
          <p:cNvPr id="4" name="Slayt Numarası Yer Tutucusu 3"/>
          <p:cNvSpPr>
            <a:spLocks noGrp="1"/>
          </p:cNvSpPr>
          <p:nvPr>
            <p:ph type="sldNum" sz="quarter" idx="5"/>
          </p:nvPr>
        </p:nvSpPr>
        <p:spPr/>
        <p:txBody>
          <a:bodyPr/>
          <a:lstStyle/>
          <a:p>
            <a:pPr rtl="0"/>
            <a:fld id="{32674CE4-FBD8-4481-AEFB-CA53E599A745}" type="slidenum">
              <a:rPr lang="tr-TR" noProof="0" smtClean="0"/>
              <a:t>2</a:t>
            </a:fld>
            <a:endParaRPr lang="tr-TR" noProof="0" dirty="0"/>
          </a:p>
        </p:txBody>
      </p:sp>
    </p:spTree>
    <p:extLst>
      <p:ext uri="{BB962C8B-B14F-4D97-AF65-F5344CB8AC3E}">
        <p14:creationId xmlns:p14="http://schemas.microsoft.com/office/powerpoint/2010/main" val="3759391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a:t>Güncel hayattan çok basit bir örnek ile bunu daha iyi anlayacağımızı düşünüyorum. Pazardan alışveriş yaptığınızı düşünün. Ve elinizde alışveriş sonunda 10 tane farklı renklerde, farklı ağırlıklarda poşetler olsun. Bunun yerine elimize bir file alıyorsunuz. Ve bu poşeti de bu filenin içine koyuyorsunuz. Böylece elinizdeki tek bir file oluyor ve bütün poşetleri toplu bir şekilde bir yerde taşıyabiliyorsunuz. İşte dizilerin mantığı da basit olarak bu şekildedir. Aynı veri tepine sahip ve aynı yerde bulunmasını istediğimiz değişkenleri bir arada tutabilmek ve istediğimizde toplu olarak başka bir yere taşımak istediğimizde biz dizinin içine atıyoruz. Ve böylece işlerimiz kolaylaşıyor.</a:t>
            </a:r>
          </a:p>
          <a:p>
            <a:endParaRPr lang="tr-TR" dirty="0"/>
          </a:p>
        </p:txBody>
      </p:sp>
      <p:sp>
        <p:nvSpPr>
          <p:cNvPr id="4" name="Slayt Numarası Yer Tutucusu 3"/>
          <p:cNvSpPr>
            <a:spLocks noGrp="1"/>
          </p:cNvSpPr>
          <p:nvPr>
            <p:ph type="sldNum" sz="quarter" idx="5"/>
          </p:nvPr>
        </p:nvSpPr>
        <p:spPr/>
        <p:txBody>
          <a:bodyPr/>
          <a:lstStyle/>
          <a:p>
            <a:pPr rtl="0"/>
            <a:fld id="{32674CE4-FBD8-4481-AEFB-CA53E599A745}" type="slidenum">
              <a:rPr lang="tr-TR" noProof="0" smtClean="0"/>
              <a:t>3</a:t>
            </a:fld>
            <a:endParaRPr lang="tr-TR" noProof="0" dirty="0"/>
          </a:p>
        </p:txBody>
      </p:sp>
    </p:spTree>
    <p:extLst>
      <p:ext uri="{BB962C8B-B14F-4D97-AF65-F5344CB8AC3E}">
        <p14:creationId xmlns:p14="http://schemas.microsoft.com/office/powerpoint/2010/main" val="3988021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9" name="Dikdörtgen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3" name="Dikdörtgen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4" name="Dikdörtgen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5" name="Dikdörtgen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6" name="Dikdörtgen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7" name="Dikdörtgen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0" name="Yuvarlatılmış Dikdörtgen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1" name="Yuvarlatılmış Dikdörtgen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7" name="Dikdörtgen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0" name="Dikdörtgen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11" name="Dikdörtgen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8" name="Başlık 7"/>
          <p:cNvSpPr>
            <a:spLocks noGrp="1"/>
          </p:cNvSpPr>
          <p:nvPr>
            <p:ph type="ctrTitle"/>
          </p:nvPr>
        </p:nvSpPr>
        <p:spPr>
          <a:xfrm>
            <a:off x="609600" y="2389009"/>
            <a:ext cx="11277600" cy="1470025"/>
          </a:xfrm>
        </p:spPr>
        <p:txBody>
          <a:bodyPr rtlCol="0" anchor="b"/>
          <a:lstStyle>
            <a:lvl1pPr>
              <a:defRPr sz="4400">
                <a:solidFill>
                  <a:schemeClr val="bg1"/>
                </a:solidFill>
              </a:defRPr>
            </a:lvl1pPr>
          </a:lstStyle>
          <a:p>
            <a:pPr rtl="0"/>
            <a:r>
              <a:rPr lang="tr-TR" noProof="0"/>
              <a:t>Asıl başlık stili için tıklatın</a:t>
            </a:r>
            <a:endParaRPr lang="tr-TR" noProof="0" dirty="0"/>
          </a:p>
        </p:txBody>
      </p:sp>
      <p:sp>
        <p:nvSpPr>
          <p:cNvPr id="9" name="Alt Başlık 8"/>
          <p:cNvSpPr>
            <a:spLocks noGrp="1"/>
          </p:cNvSpPr>
          <p:nvPr>
            <p:ph type="subTitle" idx="1"/>
          </p:nvPr>
        </p:nvSpPr>
        <p:spPr>
          <a:xfrm>
            <a:off x="609600" y="3899938"/>
            <a:ext cx="6604000" cy="1752600"/>
          </a:xfrm>
        </p:spPr>
        <p:txBody>
          <a:bodyPr rtlCol="0"/>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lang="tr-TR" noProof="0" dirty="0"/>
          </a:p>
        </p:txBody>
      </p:sp>
      <p:sp>
        <p:nvSpPr>
          <p:cNvPr id="17" name="Alt Bilgi Yer Tutucusu 16"/>
          <p:cNvSpPr>
            <a:spLocks noGrp="1"/>
          </p:cNvSpPr>
          <p:nvPr>
            <p:ph type="ftr" sz="quarter" idx="11"/>
          </p:nvPr>
        </p:nvSpPr>
        <p:spPr>
          <a:xfrm>
            <a:off x="7265116" y="4205288"/>
            <a:ext cx="1727200" cy="457200"/>
          </a:xfrm>
        </p:spPr>
        <p:txBody>
          <a:bodyPr rtlCol="0"/>
          <a:lstStyle>
            <a:lvl1pPr>
              <a:defRPr>
                <a:solidFill>
                  <a:schemeClr val="accent2">
                    <a:lumMod val="75000"/>
                  </a:schemeClr>
                </a:solidFill>
              </a:defRPr>
            </a:lvl1pPr>
          </a:lstStyle>
          <a:p>
            <a:pPr rtl="0"/>
            <a:r>
              <a:rPr lang="tr-TR" noProof="0" dirty="0"/>
              <a:t>Alt bilgi ekleme</a:t>
            </a:r>
          </a:p>
        </p:txBody>
      </p:sp>
      <p:sp>
        <p:nvSpPr>
          <p:cNvPr id="28" name="Tarih Yer Tutucusu 27"/>
          <p:cNvSpPr>
            <a:spLocks noGrp="1"/>
          </p:cNvSpPr>
          <p:nvPr>
            <p:ph type="dt" sz="half" idx="10"/>
          </p:nvPr>
        </p:nvSpPr>
        <p:spPr>
          <a:xfrm>
            <a:off x="9043832" y="4206240"/>
            <a:ext cx="1280160" cy="457200"/>
          </a:xfrm>
        </p:spPr>
        <p:txBody>
          <a:bodyPr rtlCol="0"/>
          <a:lstStyle>
            <a:lvl1pPr>
              <a:defRPr>
                <a:solidFill>
                  <a:schemeClr val="accent2">
                    <a:lumMod val="75000"/>
                  </a:schemeClr>
                </a:solidFill>
              </a:defRPr>
            </a:lvl1pPr>
          </a:lstStyle>
          <a:p>
            <a:fld id="{E8609038-EC1C-40A6-91EB-4A3D73CE9547}" type="datetime1">
              <a:rPr lang="tr-TR" smtClean="0"/>
              <a:pPr/>
              <a:t>27.12.2023</a:t>
            </a:fld>
            <a:endParaRPr lang="tr-TR" dirty="0"/>
          </a:p>
        </p:txBody>
      </p:sp>
      <p:sp>
        <p:nvSpPr>
          <p:cNvPr id="29" name="Slayt Numarası Yer Tutucusu 28"/>
          <p:cNvSpPr>
            <a:spLocks noGrp="1"/>
          </p:cNvSpPr>
          <p:nvPr>
            <p:ph type="sldNum" sz="quarter" idx="12"/>
          </p:nvPr>
        </p:nvSpPr>
        <p:spPr>
          <a:xfrm>
            <a:off x="11093451" y="1136"/>
            <a:ext cx="996949" cy="365760"/>
          </a:xfrm>
        </p:spPr>
        <p:txBody>
          <a:bodyPr rtlCol="0"/>
          <a:lstStyle>
            <a:lvl1pPr algn="r">
              <a:defRPr sz="1800">
                <a:solidFill>
                  <a:schemeClr val="bg1"/>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Dikey Metin Yer Tutucusu 2"/>
          <p:cNvSpPr>
            <a:spLocks noGrp="1"/>
          </p:cNvSpPr>
          <p:nvPr>
            <p:ph type="body" orient="vert" idx="1"/>
          </p:nvPr>
        </p:nvSpPr>
        <p:spPr/>
        <p:txBody>
          <a:bodyPr vert="eaVert" rtlCol="0"/>
          <a:lstStyle>
            <a:lvl1pPr>
              <a:defRPr/>
            </a:lvl1pPr>
            <a:lvl5pPr>
              <a:defRPr/>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443DEEBB-C631-4BE4-9EB9-151005B5892D}" type="datetime1">
              <a:rPr lang="tr-TR" smtClean="0"/>
              <a:pPr/>
              <a:t>27.12.2023</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9042400" y="1143000"/>
            <a:ext cx="2540000" cy="5448300"/>
          </a:xfrm>
        </p:spPr>
        <p:txBody>
          <a:bodyPr vert="eaVert" rtlCol="0"/>
          <a:lstStyle>
            <a:lvl1pPr>
              <a:defRPr/>
            </a:lvl1pPr>
          </a:lstStyle>
          <a:p>
            <a:pPr rtl="0"/>
            <a:r>
              <a:rPr lang="tr-TR" noProof="0" dirty="0"/>
              <a:t>Asıl başlık stilini düzenle</a:t>
            </a:r>
          </a:p>
        </p:txBody>
      </p:sp>
      <p:sp>
        <p:nvSpPr>
          <p:cNvPr id="3" name="Dikey Metin Yer Tutucusu 2"/>
          <p:cNvSpPr>
            <a:spLocks noGrp="1"/>
          </p:cNvSpPr>
          <p:nvPr>
            <p:ph type="body" orient="vert" idx="1" hasCustomPrompt="1"/>
          </p:nvPr>
        </p:nvSpPr>
        <p:spPr>
          <a:xfrm>
            <a:off x="609600" y="1143000"/>
            <a:ext cx="8331200" cy="5448300"/>
          </a:xfrm>
        </p:spPr>
        <p:txBody>
          <a:bodyPr vert="eaVert" rtlCol="0"/>
          <a:lstStyle>
            <a:lvl5pPr>
              <a:defRPr/>
            </a:lvl5p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C76B82DB-6D5C-486A-98D3-E008B7673553}" type="datetime1">
              <a:rPr lang="tr-TR" smtClean="0"/>
              <a:pPr/>
              <a:t>27.12.2023</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idx="1"/>
          </p:nvPr>
        </p:nvSpPr>
        <p:spPr/>
        <p:txBody>
          <a:bodyPr rtlCol="0"/>
          <a:lstStyle>
            <a:lvl1pPr>
              <a:defRPr/>
            </a:lvl1pPr>
            <a:lvl5pPr>
              <a:defRPr/>
            </a:lvl5pPr>
            <a:lvl6pPr>
              <a:defRPr/>
            </a:lvl6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46610F96-FFD0-4BC1-86F0-D957A2A4B8C7}" type="datetime1">
              <a:rPr lang="tr-TR" smtClean="0"/>
              <a:pPr/>
              <a:t>27.12.2023</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1968322"/>
            <a:ext cx="10363200" cy="1362075"/>
          </a:xfrm>
        </p:spPr>
        <p:txBody>
          <a:bodyPr rtlCol="0"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pPr rtl="0"/>
            <a:r>
              <a:rPr lang="tr-TR" noProof="0"/>
              <a:t>Asıl başlık stili için tıklatın</a:t>
            </a:r>
            <a:endParaRPr kumimoji="0" lang="tr-TR" noProof="0" dirty="0"/>
          </a:p>
        </p:txBody>
      </p:sp>
      <p:sp>
        <p:nvSpPr>
          <p:cNvPr id="3" name="Metin Yer Tutucusu 2"/>
          <p:cNvSpPr>
            <a:spLocks noGrp="1"/>
          </p:cNvSpPr>
          <p:nvPr>
            <p:ph type="body" idx="1"/>
          </p:nvPr>
        </p:nvSpPr>
        <p:spPr>
          <a:xfrm>
            <a:off x="963084" y="3367088"/>
            <a:ext cx="10363200" cy="1509712"/>
          </a:xfrm>
        </p:spPr>
        <p:txBody>
          <a:bodyPr rtlCol="0"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5" name="Alt Bilgi Yer Tutucusu 4"/>
          <p:cNvSpPr>
            <a:spLocks noGrp="1"/>
          </p:cNvSpPr>
          <p:nvPr>
            <p:ph type="ftr" sz="quarter" idx="11"/>
          </p:nvPr>
        </p:nvSpPr>
        <p:spPr/>
        <p:txBody>
          <a:bodyPr rtlCol="0"/>
          <a:lstStyle/>
          <a:p>
            <a:pPr rtl="0"/>
            <a:r>
              <a:rPr lang="tr-TR" noProof="0" dirty="0"/>
              <a:t>Alt bilgi ekleme</a:t>
            </a:r>
          </a:p>
        </p:txBody>
      </p:sp>
      <p:sp>
        <p:nvSpPr>
          <p:cNvPr id="4" name="Tarih Yer Tutucusu 3"/>
          <p:cNvSpPr>
            <a:spLocks noGrp="1"/>
          </p:cNvSpPr>
          <p:nvPr>
            <p:ph type="dt" sz="half" idx="10"/>
          </p:nvPr>
        </p:nvSpPr>
        <p:spPr/>
        <p:txBody>
          <a:bodyPr rtlCol="0"/>
          <a:lstStyle>
            <a:lvl1pPr>
              <a:defRPr/>
            </a:lvl1pPr>
          </a:lstStyle>
          <a:p>
            <a:fld id="{FF56EF26-BBDF-4885-BB66-53FDFCADA69E}" type="datetime1">
              <a:rPr lang="tr-TR" smtClean="0"/>
              <a:pPr/>
              <a:t>27.12.2023</a:t>
            </a:fld>
            <a:endParaRPr lang="tr-TR" dirty="0"/>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 için tıklatın</a:t>
            </a:r>
            <a:endParaRPr lang="tr-TR" noProof="0" dirty="0"/>
          </a:p>
        </p:txBody>
      </p:sp>
      <p:sp>
        <p:nvSpPr>
          <p:cNvPr id="3" name="İçerik Yer Tutucusu 2"/>
          <p:cNvSpPr>
            <a:spLocks noGrp="1"/>
          </p:cNvSpPr>
          <p:nvPr>
            <p:ph sz="half" idx="1"/>
          </p:nvPr>
        </p:nvSpPr>
        <p:spPr>
          <a:xfrm>
            <a:off x="609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2249425"/>
            <a:ext cx="5384800" cy="4341875"/>
          </a:xfrm>
        </p:spPr>
        <p:txBody>
          <a:bodyPr rtlCol="0"/>
          <a:lstStyle>
            <a:lvl1pPr>
              <a:defRPr sz="2000"/>
            </a:lvl1pPr>
            <a:lvl2pPr>
              <a:defRPr sz="1900"/>
            </a:lvl2pPr>
            <a:lvl3pPr>
              <a:defRPr sz="18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A84B813B-74D5-4B4F-94CB-6CD8395E9845}" type="datetime1">
              <a:rPr lang="tr-TR" smtClean="0"/>
              <a:pPr/>
              <a:t>27.12.2023</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508000" y="1143000"/>
            <a:ext cx="11176000" cy="1069848"/>
          </a:xfrm>
        </p:spPr>
        <p:txBody>
          <a:bodyPr rtlCol="0" anchor="ctr"/>
          <a:lstStyle>
            <a:lvl1pPr>
              <a:defRPr sz="4000" b="0" i="0" cap="none" baseline="0"/>
            </a:lvl1pPr>
          </a:lstStyle>
          <a:p>
            <a:pPr rtl="0"/>
            <a:r>
              <a:rPr lang="tr-TR" noProof="0"/>
              <a:t>Asıl başlık stili için tıklatın</a:t>
            </a:r>
            <a:endParaRPr lang="tr-TR" noProof="0" dirty="0"/>
          </a:p>
        </p:txBody>
      </p:sp>
      <p:sp>
        <p:nvSpPr>
          <p:cNvPr id="3" name="Metin Yer Tutucusu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508000" y="2708519"/>
            <a:ext cx="5388864"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rtlCol="0"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291073" y="2708519"/>
            <a:ext cx="5389033" cy="3886200"/>
          </a:xfrm>
        </p:spPr>
        <p:txBody>
          <a:bodyPr rtlCol="0"/>
          <a:lstStyle>
            <a:lvl1pPr>
              <a:defRPr sz="20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28" name="Alt Bilgi Yer Tutucusu 27"/>
          <p:cNvSpPr>
            <a:spLocks noGrp="1"/>
          </p:cNvSpPr>
          <p:nvPr>
            <p:ph type="ftr" sz="quarter" idx="12"/>
          </p:nvPr>
        </p:nvSpPr>
        <p:spPr/>
        <p:txBody>
          <a:bodyPr rtlCol="0"/>
          <a:lstStyle/>
          <a:p>
            <a:pPr rtl="0"/>
            <a:r>
              <a:rPr lang="tr-TR" noProof="0" dirty="0"/>
              <a:t>Alt bilgi ekleme</a:t>
            </a:r>
          </a:p>
        </p:txBody>
      </p:sp>
      <p:sp>
        <p:nvSpPr>
          <p:cNvPr id="26" name="Tarih Yer Tutucusu 25"/>
          <p:cNvSpPr>
            <a:spLocks noGrp="1"/>
          </p:cNvSpPr>
          <p:nvPr>
            <p:ph type="dt" sz="half" idx="10"/>
          </p:nvPr>
        </p:nvSpPr>
        <p:spPr/>
        <p:txBody>
          <a:bodyPr rtlCol="0"/>
          <a:lstStyle>
            <a:lvl1pPr>
              <a:defRPr/>
            </a:lvl1pPr>
          </a:lstStyle>
          <a:p>
            <a:fld id="{B72EC71D-25AD-4A7C-AB6C-E63D5EDA9366}" type="datetime1">
              <a:rPr lang="tr-TR" smtClean="0"/>
              <a:pPr/>
              <a:t>27.12.2023</a:t>
            </a:fld>
            <a:endParaRPr lang="tr-TR" dirty="0"/>
          </a:p>
        </p:txBody>
      </p:sp>
      <p:sp>
        <p:nvSpPr>
          <p:cNvPr id="27" name="Slayt Numarası Yer Tutucusu 26"/>
          <p:cNvSpPr>
            <a:spLocks noGrp="1"/>
          </p:cNvSpPr>
          <p:nvPr>
            <p:ph type="sldNum" sz="quarter" idx="11"/>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1143000"/>
            <a:ext cx="10972800" cy="1069848"/>
          </a:xfrm>
        </p:spPr>
        <p:txBody>
          <a:bodyPr rtlCol="0" anchor="ctr"/>
          <a:lstStyle>
            <a:lvl1pPr>
              <a:defRPr sz="4000">
                <a:solidFill>
                  <a:schemeClr val="tx2"/>
                </a:solidFill>
              </a:defRPr>
            </a:lvl1pPr>
          </a:lstStyle>
          <a:p>
            <a:pPr rtl="0"/>
            <a:r>
              <a:rPr lang="tr-TR" noProof="0"/>
              <a:t>Asıl başlık stili için tıklatın</a:t>
            </a:r>
            <a:endParaRPr lang="tr-TR" noProof="0" dirty="0"/>
          </a:p>
        </p:txBody>
      </p:sp>
      <p:sp>
        <p:nvSpPr>
          <p:cNvPr id="4" name="Alt Bilgi Yer Tutucusu 3"/>
          <p:cNvSpPr>
            <a:spLocks noGrp="1"/>
          </p:cNvSpPr>
          <p:nvPr>
            <p:ph type="ftr" sz="quarter" idx="11"/>
          </p:nvPr>
        </p:nvSpPr>
        <p:spPr>
          <a:xfrm>
            <a:off x="7010400" y="612648"/>
            <a:ext cx="1767840" cy="457200"/>
          </a:xfrm>
        </p:spPr>
        <p:txBody>
          <a:bodyPr rtlCol="0"/>
          <a:lstStyle/>
          <a:p>
            <a:pPr rtl="0"/>
            <a:r>
              <a:rPr lang="tr-TR" noProof="0" dirty="0"/>
              <a:t>Alt bilgi ekleme</a:t>
            </a:r>
          </a:p>
        </p:txBody>
      </p:sp>
      <p:sp>
        <p:nvSpPr>
          <p:cNvPr id="3" name="Tarih Yer Tutucusu 2"/>
          <p:cNvSpPr>
            <a:spLocks noGrp="1"/>
          </p:cNvSpPr>
          <p:nvPr>
            <p:ph type="dt" sz="half" idx="10"/>
          </p:nvPr>
        </p:nvSpPr>
        <p:spPr>
          <a:xfrm>
            <a:off x="8778240" y="612648"/>
            <a:ext cx="1276352" cy="457200"/>
          </a:xfrm>
        </p:spPr>
        <p:txBody>
          <a:bodyPr rtlCol="0"/>
          <a:lstStyle>
            <a:lvl1pPr>
              <a:defRPr/>
            </a:lvl1pPr>
          </a:lstStyle>
          <a:p>
            <a:fld id="{851036E3-487C-41B5-92E9-47E0F0B9591B}" type="datetime1">
              <a:rPr lang="tr-TR" smtClean="0"/>
              <a:pPr/>
              <a:t>27.12.2023</a:t>
            </a:fld>
            <a:endParaRPr lang="tr-TR" dirty="0"/>
          </a:p>
        </p:txBody>
      </p:sp>
      <p:sp>
        <p:nvSpPr>
          <p:cNvPr id="5" name="Slayt Numarası Yer Tutucusu 4"/>
          <p:cNvSpPr>
            <a:spLocks noGrp="1"/>
          </p:cNvSpPr>
          <p:nvPr>
            <p:ph type="sldNum" sz="quarter" idx="12"/>
          </p:nvPr>
        </p:nvSpPr>
        <p:spPr>
          <a:xfrm>
            <a:off x="10899648" y="2272"/>
            <a:ext cx="1016000" cy="365760"/>
          </a:xfrm>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3" name="Alt Bilgi Yer Tutucusu 2"/>
          <p:cNvSpPr>
            <a:spLocks noGrp="1"/>
          </p:cNvSpPr>
          <p:nvPr>
            <p:ph type="ftr" sz="quarter" idx="11"/>
          </p:nvPr>
        </p:nvSpPr>
        <p:spPr/>
        <p:txBody>
          <a:bodyPr rtlCol="0"/>
          <a:lstStyle/>
          <a:p>
            <a:pPr rtl="0"/>
            <a:r>
              <a:rPr lang="tr-TR" noProof="0" dirty="0"/>
              <a:t>Alt bilgi ekleme</a:t>
            </a:r>
          </a:p>
        </p:txBody>
      </p:sp>
      <p:sp>
        <p:nvSpPr>
          <p:cNvPr id="2" name="Tarih Yer Tutucusu 1"/>
          <p:cNvSpPr>
            <a:spLocks noGrp="1"/>
          </p:cNvSpPr>
          <p:nvPr>
            <p:ph type="dt" sz="half" idx="10"/>
          </p:nvPr>
        </p:nvSpPr>
        <p:spPr/>
        <p:txBody>
          <a:bodyPr rtlCol="0"/>
          <a:lstStyle>
            <a:lvl1pPr>
              <a:defRPr/>
            </a:lvl1pPr>
          </a:lstStyle>
          <a:p>
            <a:fld id="{E7730CD3-31CA-47BB-8FC4-9AA93086A77D}" type="datetime1">
              <a:rPr lang="tr-TR" smtClean="0"/>
              <a:pPr/>
              <a:t>27.12.2023</a:t>
            </a:fld>
            <a:endParaRPr lang="tr-TR" dirty="0"/>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hasCustomPrompt="1"/>
          </p:nvPr>
        </p:nvSpPr>
        <p:spPr>
          <a:xfrm>
            <a:off x="7137995" y="1101970"/>
            <a:ext cx="4511040" cy="877824"/>
          </a:xfrm>
        </p:spPr>
        <p:txBody>
          <a:bodyPr rtlCol="0" anchor="b"/>
          <a:lstStyle>
            <a:lvl1pPr algn="l">
              <a:buNone/>
              <a:defRPr sz="1800" b="1"/>
            </a:lvl1pPr>
          </a:lstStyle>
          <a:p>
            <a:pPr rtl="0"/>
            <a:r>
              <a:rPr lang="tr-TR" noProof="0" dirty="0"/>
              <a:t>Asıl başlık stilini düzenle</a:t>
            </a:r>
          </a:p>
        </p:txBody>
      </p:sp>
      <p:sp>
        <p:nvSpPr>
          <p:cNvPr id="4" name="İçerik Yer Tutucusu 3"/>
          <p:cNvSpPr>
            <a:spLocks noGrp="1"/>
          </p:cNvSpPr>
          <p:nvPr>
            <p:ph sz="half" idx="1"/>
          </p:nvPr>
        </p:nvSpPr>
        <p:spPr>
          <a:xfrm>
            <a:off x="203200" y="776287"/>
            <a:ext cx="6803136" cy="5805083"/>
          </a:xfrm>
        </p:spPr>
        <p:txBody>
          <a:bodyPr rtlCol="0"/>
          <a:lstStyle>
            <a:lvl1pPr>
              <a:defRPr sz="3200"/>
            </a:lvl1pPr>
            <a:lvl2pPr>
              <a:defRPr sz="2800"/>
            </a:lvl2pPr>
            <a:lvl3pPr>
              <a:defRPr sz="2400"/>
            </a:lvl3pPr>
            <a:lvl4pPr>
              <a:defRPr sz="2000"/>
            </a:lvl4pPr>
            <a:lvl5pPr>
              <a:defRPr sz="20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7137995" y="2010727"/>
            <a:ext cx="4511040" cy="4580573"/>
          </a:xfrm>
        </p:spPr>
        <p:txBody>
          <a:bodyPr rtlCol="0"/>
          <a:lstStyle>
            <a:lvl1pPr marL="9144" indent="0">
              <a:buNone/>
              <a:defRPr sz="1400"/>
            </a:lvl1pPr>
            <a:lvl2pPr>
              <a:buNone/>
              <a:defRPr sz="1200"/>
            </a:lvl2pPr>
            <a:lvl3pPr>
              <a:buNone/>
              <a:defRPr sz="1000"/>
            </a:lvl3pPr>
            <a:lvl4pPr>
              <a:buNone/>
              <a:defRPr sz="900"/>
            </a:lvl4pPr>
            <a:lvl5pPr>
              <a:buNone/>
              <a:defRPr sz="900"/>
            </a:lvl5pPr>
          </a:lstStyle>
          <a:p>
            <a:pPr lvl="0" rtl="0" eaLnBrk="1" latinLnBrk="0" hangingPunct="1"/>
            <a:r>
              <a:rPr lang="tr-TR" noProof="0"/>
              <a:t>Asıl metin stillerini düzenle</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90C5B609-EC73-4CF8-A564-D90D0E54FA36}" type="datetime1">
              <a:rPr lang="tr-TR" smtClean="0"/>
              <a:pPr/>
              <a:t>27.12.2023</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Resim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7253913" y="1109161"/>
            <a:ext cx="782404" cy="4681637"/>
          </a:xfrm>
        </p:spPr>
        <p:txBody>
          <a:bodyPr vert="vert270" lIns="45720" tIns="0" rIns="45720" rtlCol="0" anchor="t"/>
          <a:lstStyle>
            <a:lvl1pPr algn="ctr">
              <a:buNone/>
              <a:defRPr sz="2000" b="1"/>
            </a:lvl1pPr>
          </a:lstStyle>
          <a:p>
            <a:pPr rtl="0"/>
            <a:r>
              <a:rPr lang="tr-TR" noProof="0"/>
              <a:t>Asıl başlık stili için tıklatın</a:t>
            </a:r>
            <a:endParaRPr lang="tr-TR" noProof="0" dirty="0"/>
          </a:p>
        </p:txBody>
      </p:sp>
      <p:sp>
        <p:nvSpPr>
          <p:cNvPr id="3" name="Resim Yer Tutucusu 2" descr="Resim eklemek için boş yer tutucu. Yer tutucuya tıklayın ve eklemek istediğiniz resmi seçin"/>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rtlCol="0"/>
          <a:lstStyle>
            <a:lvl1pPr marL="0" indent="0">
              <a:buNone/>
              <a:defRPr sz="3200"/>
            </a:lvl1pPr>
          </a:lstStyle>
          <a:p>
            <a:pPr rtl="0"/>
            <a:r>
              <a:rPr lang="tr-TR" noProof="0"/>
              <a:t>Resim eklemek için simgeyi tıklatın</a:t>
            </a:r>
            <a:endParaRPr kumimoji="0" lang="tr-TR" noProof="0" dirty="0"/>
          </a:p>
        </p:txBody>
      </p:sp>
      <p:sp>
        <p:nvSpPr>
          <p:cNvPr id="4" name="Metin Yer Tutucusu 3"/>
          <p:cNvSpPr>
            <a:spLocks noGrp="1"/>
          </p:cNvSpPr>
          <p:nvPr>
            <p:ph type="body" sz="half" idx="2"/>
          </p:nvPr>
        </p:nvSpPr>
        <p:spPr>
          <a:xfrm>
            <a:off x="8117924" y="3274309"/>
            <a:ext cx="3454400" cy="2516489"/>
          </a:xfrm>
        </p:spPr>
        <p:txBody>
          <a:bodyPr lIns="0" tIns="0" rIns="45720" rtlCol="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rtl="0" eaLnBrk="1" latinLnBrk="0" hangingPunct="1"/>
            <a:r>
              <a:rPr lang="tr-TR" noProof="0"/>
              <a:t>Asıl metin stillerini düzenle</a:t>
            </a:r>
          </a:p>
        </p:txBody>
      </p:sp>
      <p:sp>
        <p:nvSpPr>
          <p:cNvPr id="6" name="Alt Bilgi Yer Tutucusu 5"/>
          <p:cNvSpPr>
            <a:spLocks noGrp="1"/>
          </p:cNvSpPr>
          <p:nvPr>
            <p:ph type="ftr" sz="quarter" idx="11"/>
          </p:nvPr>
        </p:nvSpPr>
        <p:spPr/>
        <p:txBody>
          <a:bodyPr rtlCol="0"/>
          <a:lstStyle/>
          <a:p>
            <a:pPr rtl="0"/>
            <a:r>
              <a:rPr lang="tr-TR" noProof="0" dirty="0"/>
              <a:t>Alt bilgi ekleme</a:t>
            </a:r>
          </a:p>
        </p:txBody>
      </p:sp>
      <p:sp>
        <p:nvSpPr>
          <p:cNvPr id="5" name="Tarih Yer Tutucusu 4"/>
          <p:cNvSpPr>
            <a:spLocks noGrp="1"/>
          </p:cNvSpPr>
          <p:nvPr>
            <p:ph type="dt" sz="half" idx="10"/>
          </p:nvPr>
        </p:nvSpPr>
        <p:spPr/>
        <p:txBody>
          <a:bodyPr rtlCol="0"/>
          <a:lstStyle>
            <a:lvl1pPr>
              <a:defRPr/>
            </a:lvl1pPr>
          </a:lstStyle>
          <a:p>
            <a:fld id="{D85D7756-B745-4648-9348-5BA7D8FC560E}" type="datetime1">
              <a:rPr lang="tr-TR" smtClean="0"/>
              <a:pPr/>
              <a:t>27.12.2023</a:t>
            </a:fld>
            <a:endParaRPr lang="tr-TR" dirty="0"/>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Dikdörtgen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9" name="Dikdörtgen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0" name="Dikdörtgen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1" name="Dikdörtgen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2" name="Dikdörtgen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3" name="Yuvarlatılmış Dikdörtgen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useBgFill="1">
        <p:nvSpPr>
          <p:cNvPr id="34" name="Yuvarlatılmış Dikdörtgen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5" name="Dikdörtgen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6" name="Dikdörtgen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7" name="Dikdörtgen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8" name="Dikdörtgen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39" name="Dikdörtgen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40" name="Dikdörtgen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rtl="0" eaLnBrk="1" latinLnBrk="0" hangingPunct="1"/>
            <a:endParaRPr kumimoji="0" lang="tr-TR" sz="1800" noProof="0" dirty="0"/>
          </a:p>
        </p:txBody>
      </p:sp>
      <p:sp>
        <p:nvSpPr>
          <p:cNvPr id="22" name="Başlık Yer Tutucusu 21"/>
          <p:cNvSpPr>
            <a:spLocks noGrp="1"/>
          </p:cNvSpPr>
          <p:nvPr>
            <p:ph type="title"/>
          </p:nvPr>
        </p:nvSpPr>
        <p:spPr>
          <a:xfrm>
            <a:off x="609600" y="1143000"/>
            <a:ext cx="10972800" cy="1066800"/>
          </a:xfrm>
          <a:prstGeom prst="rect">
            <a:avLst/>
          </a:prstGeom>
        </p:spPr>
        <p:txBody>
          <a:bodyPr vert="horz" rtlCol="0" anchor="ctr">
            <a:normAutofit/>
          </a:bodyPr>
          <a:lstStyle/>
          <a:p>
            <a:pPr rtl="0"/>
            <a:r>
              <a:rPr lang="tr-TR" noProof="0" dirty="0"/>
              <a:t>Asıl başlık stilini düzenlemek için tıklayın</a:t>
            </a:r>
          </a:p>
        </p:txBody>
      </p:sp>
      <p:sp>
        <p:nvSpPr>
          <p:cNvPr id="13" name="Metin Yer Tutucusu 12"/>
          <p:cNvSpPr>
            <a:spLocks noGrp="1"/>
          </p:cNvSpPr>
          <p:nvPr>
            <p:ph type="body" idx="1"/>
          </p:nvPr>
        </p:nvSpPr>
        <p:spPr>
          <a:xfrm>
            <a:off x="609600" y="2249424"/>
            <a:ext cx="10972800" cy="4325112"/>
          </a:xfrm>
          <a:prstGeom prst="rect">
            <a:avLst/>
          </a:prstGeom>
        </p:spPr>
        <p:txBody>
          <a:bodyPr vert="horz" rtlCol="0">
            <a:normAutofit/>
          </a:bodyPr>
          <a:lstStyle/>
          <a:p>
            <a:pPr lvl="0" rtl="0"/>
            <a:r>
              <a:rPr lang="tr-TR" noProof="0" dirty="0"/>
              <a:t>Asıl metin stillerini düzenle</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3" name="Alt Bilgi Yer Tutucusu 2"/>
          <p:cNvSpPr>
            <a:spLocks noGrp="1"/>
          </p:cNvSpPr>
          <p:nvPr>
            <p:ph type="ftr" sz="quarter" idx="3"/>
          </p:nvPr>
        </p:nvSpPr>
        <p:spPr>
          <a:xfrm>
            <a:off x="7010400" y="612648"/>
            <a:ext cx="1767840" cy="457200"/>
          </a:xfrm>
          <a:prstGeom prst="rect">
            <a:avLst/>
          </a:prstGeom>
        </p:spPr>
        <p:txBody>
          <a:bodyPr vert="horz" rtlCol="0"/>
          <a:lstStyle>
            <a:lvl1pPr algn="r" eaLnBrk="1" latinLnBrk="0" hangingPunct="1">
              <a:defRPr kumimoji="0" sz="1100">
                <a:solidFill>
                  <a:schemeClr val="accent2">
                    <a:lumMod val="75000"/>
                  </a:schemeClr>
                </a:solidFill>
              </a:defRPr>
            </a:lvl1pPr>
          </a:lstStyle>
          <a:p>
            <a:pPr rtl="0"/>
            <a:r>
              <a:rPr lang="tr-TR" noProof="0" dirty="0"/>
              <a:t>Alt bilgi ekleme</a:t>
            </a:r>
          </a:p>
        </p:txBody>
      </p:sp>
      <p:sp>
        <p:nvSpPr>
          <p:cNvPr id="14" name="Tarih Yer Tutucusu 13"/>
          <p:cNvSpPr>
            <a:spLocks noGrp="1"/>
          </p:cNvSpPr>
          <p:nvPr>
            <p:ph type="dt" sz="half" idx="2"/>
          </p:nvPr>
        </p:nvSpPr>
        <p:spPr>
          <a:xfrm>
            <a:off x="8782048" y="612648"/>
            <a:ext cx="1276352" cy="457200"/>
          </a:xfrm>
          <a:prstGeom prst="rect">
            <a:avLst/>
          </a:prstGeom>
        </p:spPr>
        <p:txBody>
          <a:bodyPr vert="horz" rtlCol="0"/>
          <a:lstStyle>
            <a:lvl1pPr algn="l" eaLnBrk="1" latinLnBrk="0" hangingPunct="1">
              <a:defRPr kumimoji="0" sz="1100">
                <a:solidFill>
                  <a:schemeClr val="accent2">
                    <a:lumMod val="75000"/>
                  </a:schemeClr>
                </a:solidFill>
              </a:defRPr>
            </a:lvl1pPr>
          </a:lstStyle>
          <a:p>
            <a:fld id="{8A9E5AA4-4083-47B0-96D9-3464BE7D917D}" type="datetime1">
              <a:rPr lang="tr-TR" smtClean="0"/>
              <a:pPr/>
              <a:t>27.12.2023</a:t>
            </a:fld>
            <a:endParaRPr lang="tr-TR" dirty="0"/>
          </a:p>
        </p:txBody>
      </p:sp>
      <p:sp>
        <p:nvSpPr>
          <p:cNvPr id="23" name="Slayt Numarası Yer Tutucusu 22"/>
          <p:cNvSpPr>
            <a:spLocks noGrp="1"/>
          </p:cNvSpPr>
          <p:nvPr>
            <p:ph type="sldNum" sz="quarter" idx="4"/>
          </p:nvPr>
        </p:nvSpPr>
        <p:spPr>
          <a:xfrm>
            <a:off x="10899648" y="2272"/>
            <a:ext cx="1016000" cy="365760"/>
          </a:xfrm>
          <a:prstGeom prst="rect">
            <a:avLst/>
          </a:prstGeom>
        </p:spPr>
        <p:txBody>
          <a:bodyPr vert="horz" rtlCol="0" anchor="b"/>
          <a:lstStyle>
            <a:lvl1pPr algn="r" eaLnBrk="1" latinLnBrk="0" hangingPunct="1">
              <a:defRPr kumimoji="0" sz="1800">
                <a:solidFill>
                  <a:srgbClr val="FFFFFF"/>
                </a:solidFill>
              </a:defRPr>
            </a:lvl1pPr>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09600" y="2110333"/>
            <a:ext cx="11277600" cy="1470025"/>
          </a:xfrm>
        </p:spPr>
        <p:txBody>
          <a:bodyPr rtlCol="0"/>
          <a:lstStyle/>
          <a:p>
            <a:pPr rtl="0"/>
            <a:r>
              <a:rPr lang="tr-TR" dirty="0"/>
              <a:t>ALGORİTMA ve PROGRAMLAMAYA GİRİŞ</a:t>
            </a:r>
          </a:p>
        </p:txBody>
      </p:sp>
      <p:sp>
        <p:nvSpPr>
          <p:cNvPr id="3" name="Alt Başlık 2"/>
          <p:cNvSpPr>
            <a:spLocks noGrp="1"/>
          </p:cNvSpPr>
          <p:nvPr>
            <p:ph type="subTitle" idx="1"/>
          </p:nvPr>
        </p:nvSpPr>
        <p:spPr>
          <a:xfrm>
            <a:off x="609600" y="3952190"/>
            <a:ext cx="6604000" cy="1752600"/>
          </a:xfrm>
        </p:spPr>
        <p:txBody>
          <a:bodyPr rtlCol="0"/>
          <a:lstStyle/>
          <a:p>
            <a:pPr rtl="0"/>
            <a:r>
              <a:rPr lang="tr-TR" dirty="0" err="1"/>
              <a:t>Öğr</a:t>
            </a:r>
            <a:r>
              <a:rPr lang="tr-TR" dirty="0"/>
              <a:t>. Gör. </a:t>
            </a:r>
            <a:r>
              <a:rPr lang="tr-TR"/>
              <a:t>Sakın Can</a:t>
            </a:r>
            <a:endParaRPr lang="tr-TR" dirty="0"/>
          </a:p>
        </p:txBody>
      </p:sp>
    </p:spTree>
    <p:extLst>
      <p:ext uri="{BB962C8B-B14F-4D97-AF65-F5344CB8AC3E}">
        <p14:creationId xmlns:p14="http://schemas.microsoft.com/office/powerpoint/2010/main" val="1184796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250C95-99AF-48B5-A35B-BF06B10F0A7F}"/>
              </a:ext>
            </a:extLst>
          </p:cNvPr>
          <p:cNvSpPr>
            <a:spLocks noGrp="1"/>
          </p:cNvSpPr>
          <p:nvPr>
            <p:ph type="title"/>
          </p:nvPr>
        </p:nvSpPr>
        <p:spPr/>
        <p:txBody>
          <a:bodyPr>
            <a:noAutofit/>
          </a:bodyPr>
          <a:lstStyle/>
          <a:p>
            <a:r>
              <a:rPr lang="tr-TR" sz="2000" b="1" dirty="0">
                <a:solidFill>
                  <a:srgbClr val="FF0000"/>
                </a:solidFill>
                <a:latin typeface="Consolas" panose="020B0609020204030204" pitchFamily="49" charset="0"/>
              </a:rPr>
              <a:t>Peki 100 değişken olsaydı hepsini teker teker </a:t>
            </a:r>
            <a:r>
              <a:rPr lang="tr-TR" sz="2000" b="1" dirty="0" err="1">
                <a:solidFill>
                  <a:srgbClr val="FF0000"/>
                </a:solidFill>
                <a:latin typeface="Consolas" panose="020B0609020204030204" pitchFamily="49" charset="0"/>
              </a:rPr>
              <a:t>cout</a:t>
            </a:r>
            <a:r>
              <a:rPr lang="tr-TR" sz="2000" b="1" dirty="0">
                <a:solidFill>
                  <a:srgbClr val="FF0000"/>
                </a:solidFill>
                <a:latin typeface="Consolas" panose="020B0609020204030204" pitchFamily="49" charset="0"/>
              </a:rPr>
              <a:t> içine mi yazacaktık.</a:t>
            </a:r>
            <a:endParaRPr lang="tr-TR" sz="2000" b="1" dirty="0"/>
          </a:p>
        </p:txBody>
      </p:sp>
      <p:sp>
        <p:nvSpPr>
          <p:cNvPr id="3" name="İçerik Yer Tutucusu 2">
            <a:extLst>
              <a:ext uri="{FF2B5EF4-FFF2-40B4-BE49-F238E27FC236}">
                <a16:creationId xmlns:a16="http://schemas.microsoft.com/office/drawing/2014/main" id="{7AA862CD-694A-4241-962A-7042FDCAB79E}"/>
              </a:ext>
            </a:extLst>
          </p:cNvPr>
          <p:cNvSpPr>
            <a:spLocks noGrp="1"/>
          </p:cNvSpPr>
          <p:nvPr>
            <p:ph idx="1"/>
          </p:nvPr>
        </p:nvSpPr>
        <p:spPr/>
        <p:txBody>
          <a:bodyPr/>
          <a:lstStyle/>
          <a:p>
            <a:pPr marL="109728" indent="0">
              <a:buNone/>
            </a:pPr>
            <a:r>
              <a:rPr lang="tr-TR" sz="1800" dirty="0">
                <a:solidFill>
                  <a:srgbClr val="808080"/>
                </a:solidFill>
                <a:latin typeface="Consolas" panose="020B0609020204030204" pitchFamily="49" charset="0"/>
              </a:rPr>
              <a:t>#include</a:t>
            </a:r>
            <a:r>
              <a:rPr lang="tr-TR" sz="1800" dirty="0">
                <a:solidFill>
                  <a:srgbClr val="000000"/>
                </a:solidFill>
                <a:latin typeface="Consolas" panose="020B0609020204030204" pitchFamily="49" charset="0"/>
              </a:rPr>
              <a:t> </a:t>
            </a:r>
            <a:r>
              <a:rPr lang="tr-TR" sz="1800" dirty="0">
                <a:solidFill>
                  <a:srgbClr val="A31515"/>
                </a:solidFill>
                <a:latin typeface="Consolas" panose="020B0609020204030204" pitchFamily="49" charset="0"/>
              </a:rPr>
              <a:t>&lt;</a:t>
            </a:r>
            <a:r>
              <a:rPr lang="tr-TR" sz="1800" dirty="0" err="1">
                <a:solidFill>
                  <a:srgbClr val="A31515"/>
                </a:solidFill>
                <a:latin typeface="Consolas" panose="020B0609020204030204" pitchFamily="49" charset="0"/>
              </a:rPr>
              <a:t>iostream</a:t>
            </a:r>
            <a:r>
              <a:rPr lang="tr-TR" sz="1800" dirty="0">
                <a:solidFill>
                  <a:srgbClr val="A31515"/>
                </a:solidFill>
                <a:latin typeface="Consolas" panose="020B0609020204030204" pitchFamily="49" charset="0"/>
              </a:rPr>
              <a:t>&gt;</a:t>
            </a:r>
            <a:endParaRPr lang="tr-TR" sz="1800" dirty="0">
              <a:solidFill>
                <a:srgbClr val="000000"/>
              </a:solidFill>
              <a:latin typeface="Consolas" panose="020B0609020204030204" pitchFamily="49" charset="0"/>
            </a:endParaRPr>
          </a:p>
          <a:p>
            <a:pPr marL="109728" indent="0">
              <a:buNone/>
            </a:pPr>
            <a:r>
              <a:rPr lang="tr-TR" sz="1800" dirty="0" err="1">
                <a:solidFill>
                  <a:srgbClr val="0000FF"/>
                </a:solidFill>
                <a:latin typeface="Consolas" panose="020B0609020204030204" pitchFamily="49" charset="0"/>
              </a:rPr>
              <a:t>using</a:t>
            </a:r>
            <a:r>
              <a:rPr lang="tr-TR" sz="1800" dirty="0">
                <a:solidFill>
                  <a:srgbClr val="000000"/>
                </a:solidFill>
                <a:latin typeface="Consolas" panose="020B0609020204030204" pitchFamily="49" charset="0"/>
              </a:rPr>
              <a:t> </a:t>
            </a:r>
            <a:r>
              <a:rPr lang="tr-TR" sz="1800" dirty="0" err="1">
                <a:solidFill>
                  <a:srgbClr val="0000FF"/>
                </a:solidFill>
                <a:latin typeface="Consolas" panose="020B0609020204030204" pitchFamily="49" charset="0"/>
              </a:rPr>
              <a:t>namespace</a:t>
            </a:r>
            <a:r>
              <a:rPr lang="tr-TR" sz="1800" dirty="0">
                <a:solidFill>
                  <a:srgbClr val="000000"/>
                </a:solidFill>
                <a:latin typeface="Consolas" panose="020B0609020204030204" pitchFamily="49" charset="0"/>
              </a:rPr>
              <a:t> </a:t>
            </a:r>
            <a:r>
              <a:rPr lang="tr-TR" sz="1800" dirty="0" err="1">
                <a:solidFill>
                  <a:srgbClr val="000000"/>
                </a:solidFill>
                <a:latin typeface="Consolas" panose="020B0609020204030204" pitchFamily="49" charset="0"/>
              </a:rPr>
              <a:t>std</a:t>
            </a:r>
            <a:r>
              <a:rPr lang="tr-TR" sz="1800" dirty="0">
                <a:solidFill>
                  <a:srgbClr val="000000"/>
                </a:solidFill>
                <a:latin typeface="Consolas" panose="020B0609020204030204" pitchFamily="49" charset="0"/>
              </a:rPr>
              <a:t>;</a:t>
            </a:r>
          </a:p>
          <a:p>
            <a:pPr marL="109728" indent="0">
              <a:buNone/>
            </a:pPr>
            <a:endParaRPr lang="tr-TR" sz="1800" dirty="0">
              <a:solidFill>
                <a:srgbClr val="000000"/>
              </a:solidFill>
              <a:latin typeface="Consolas" panose="020B0609020204030204" pitchFamily="49" charset="0"/>
            </a:endParaRPr>
          </a:p>
          <a:p>
            <a:pPr marL="109728" indent="0">
              <a:buNone/>
            </a:pPr>
            <a:r>
              <a:rPr lang="tr-TR" sz="1800" dirty="0" err="1">
                <a:solidFill>
                  <a:srgbClr val="0000FF"/>
                </a:solidFill>
                <a:latin typeface="Consolas" panose="020B0609020204030204" pitchFamily="49" charset="0"/>
              </a:rPr>
              <a:t>int</a:t>
            </a:r>
            <a:r>
              <a:rPr lang="tr-TR" sz="1800" dirty="0">
                <a:solidFill>
                  <a:srgbClr val="000000"/>
                </a:solidFill>
                <a:latin typeface="Consolas" panose="020B0609020204030204" pitchFamily="49" charset="0"/>
              </a:rPr>
              <a:t> main()</a:t>
            </a:r>
          </a:p>
          <a:p>
            <a:pPr marL="109728" indent="0">
              <a:buNone/>
            </a:pPr>
            <a:r>
              <a:rPr lang="tr-TR" sz="1800" dirty="0">
                <a:solidFill>
                  <a:srgbClr val="000000"/>
                </a:solidFill>
                <a:latin typeface="Consolas" panose="020B0609020204030204" pitchFamily="49" charset="0"/>
              </a:rPr>
              <a:t>{</a:t>
            </a:r>
          </a:p>
          <a:p>
            <a:pPr marL="109728" indent="0">
              <a:buNone/>
            </a:pPr>
            <a:r>
              <a:rPr lang="tr-TR" sz="1800" dirty="0" err="1">
                <a:solidFill>
                  <a:srgbClr val="0000FF"/>
                </a:solidFill>
                <a:latin typeface="Consolas" panose="020B0609020204030204" pitchFamily="49" charset="0"/>
              </a:rPr>
              <a:t>int</a:t>
            </a:r>
            <a:r>
              <a:rPr lang="tr-TR" sz="1800" dirty="0">
                <a:solidFill>
                  <a:srgbClr val="000000"/>
                </a:solidFill>
                <a:latin typeface="Consolas" panose="020B0609020204030204" pitchFamily="49" charset="0"/>
              </a:rPr>
              <a:t> a[4] = { 15,25,67,43 };</a:t>
            </a:r>
          </a:p>
          <a:p>
            <a:pPr marL="109728" indent="0">
              <a:buNone/>
            </a:pPr>
            <a:r>
              <a:rPr lang="nn-NO" sz="1800" dirty="0">
                <a:solidFill>
                  <a:srgbClr val="0000FF"/>
                </a:solidFill>
                <a:latin typeface="Consolas" panose="020B0609020204030204" pitchFamily="49" charset="0"/>
              </a:rPr>
              <a:t>for</a:t>
            </a:r>
            <a:r>
              <a:rPr lang="nn-NO" sz="1800" dirty="0">
                <a:solidFill>
                  <a:srgbClr val="000000"/>
                </a:solidFill>
                <a:latin typeface="Consolas" panose="020B0609020204030204" pitchFamily="49" charset="0"/>
              </a:rPr>
              <a:t> (</a:t>
            </a:r>
            <a:r>
              <a:rPr lang="nn-NO" sz="1800" dirty="0">
                <a:solidFill>
                  <a:srgbClr val="0000FF"/>
                </a:solidFill>
                <a:latin typeface="Consolas" panose="020B0609020204030204" pitchFamily="49" charset="0"/>
              </a:rPr>
              <a:t>int</a:t>
            </a:r>
            <a:r>
              <a:rPr lang="nn-NO" sz="1800" dirty="0">
                <a:solidFill>
                  <a:srgbClr val="000000"/>
                </a:solidFill>
                <a:latin typeface="Consolas" panose="020B0609020204030204" pitchFamily="49" charset="0"/>
              </a:rPr>
              <a:t> i = 0; i &lt; 4; i++) {</a:t>
            </a:r>
          </a:p>
          <a:p>
            <a:pPr marL="109728" indent="0">
              <a:buNone/>
            </a:pPr>
            <a:r>
              <a:rPr lang="tr-TR" sz="1800" dirty="0" err="1">
                <a:solidFill>
                  <a:srgbClr val="000000"/>
                </a:solidFill>
                <a:latin typeface="Consolas" panose="020B0609020204030204" pitchFamily="49" charset="0"/>
              </a:rPr>
              <a:t>cout</a:t>
            </a:r>
            <a:r>
              <a:rPr lang="tr-TR" sz="1800" dirty="0">
                <a:solidFill>
                  <a:srgbClr val="000000"/>
                </a:solidFill>
                <a:latin typeface="Consolas" panose="020B0609020204030204" pitchFamily="49" charset="0"/>
              </a:rPr>
              <a:t> </a:t>
            </a:r>
            <a:r>
              <a:rPr lang="tr-TR" sz="1800" dirty="0">
                <a:solidFill>
                  <a:srgbClr val="008080"/>
                </a:solidFill>
                <a:latin typeface="Consolas" panose="020B0609020204030204" pitchFamily="49" charset="0"/>
              </a:rPr>
              <a:t>&lt;&lt;</a:t>
            </a:r>
            <a:r>
              <a:rPr lang="tr-TR" sz="1800" dirty="0">
                <a:solidFill>
                  <a:srgbClr val="000000"/>
                </a:solidFill>
                <a:latin typeface="Consolas" panose="020B0609020204030204" pitchFamily="49" charset="0"/>
              </a:rPr>
              <a:t> a[i] </a:t>
            </a:r>
            <a:r>
              <a:rPr lang="tr-TR" sz="1800" dirty="0">
                <a:solidFill>
                  <a:srgbClr val="008080"/>
                </a:solidFill>
                <a:latin typeface="Consolas" panose="020B0609020204030204" pitchFamily="49" charset="0"/>
              </a:rPr>
              <a:t>&lt;&lt;</a:t>
            </a:r>
            <a:r>
              <a:rPr lang="tr-TR" sz="1800" dirty="0">
                <a:solidFill>
                  <a:srgbClr val="000000"/>
                </a:solidFill>
                <a:latin typeface="Consolas" panose="020B0609020204030204" pitchFamily="49" charset="0"/>
              </a:rPr>
              <a:t> </a:t>
            </a:r>
            <a:r>
              <a:rPr lang="tr-TR" sz="1800" dirty="0" err="1">
                <a:solidFill>
                  <a:srgbClr val="000000"/>
                </a:solidFill>
                <a:latin typeface="Consolas" panose="020B0609020204030204" pitchFamily="49" charset="0"/>
              </a:rPr>
              <a:t>endl</a:t>
            </a:r>
            <a:r>
              <a:rPr lang="tr-TR"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endParaRPr lang="tr-TR" dirty="0"/>
          </a:p>
        </p:txBody>
      </p:sp>
    </p:spTree>
    <p:extLst>
      <p:ext uri="{BB962C8B-B14F-4D97-AF65-F5344CB8AC3E}">
        <p14:creationId xmlns:p14="http://schemas.microsoft.com/office/powerpoint/2010/main" val="2655518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022042-7D15-4E4B-BEB0-D7A7A476D256}"/>
              </a:ext>
            </a:extLst>
          </p:cNvPr>
          <p:cNvSpPr>
            <a:spLocks noGrp="1"/>
          </p:cNvSpPr>
          <p:nvPr>
            <p:ph type="title"/>
          </p:nvPr>
        </p:nvSpPr>
        <p:spPr/>
        <p:txBody>
          <a:bodyPr>
            <a:noAutofit/>
          </a:bodyPr>
          <a:lstStyle/>
          <a:p>
            <a:r>
              <a:rPr lang="tr-TR" sz="2800" b="1" dirty="0"/>
              <a:t>Örnek: </a:t>
            </a:r>
            <a:r>
              <a:rPr lang="tr-TR" sz="2800" dirty="0"/>
              <a:t>Edirne kelimesinin harflerini bir diziye atayalım. Ekran çıktısında  Edirne adını tersten yazsın.</a:t>
            </a:r>
          </a:p>
        </p:txBody>
      </p:sp>
      <p:sp>
        <p:nvSpPr>
          <p:cNvPr id="3" name="İçerik Yer Tutucusu 2">
            <a:extLst>
              <a:ext uri="{FF2B5EF4-FFF2-40B4-BE49-F238E27FC236}">
                <a16:creationId xmlns:a16="http://schemas.microsoft.com/office/drawing/2014/main" id="{ED3B94F6-F7ED-444D-83CE-159E9F805462}"/>
              </a:ext>
            </a:extLst>
          </p:cNvPr>
          <p:cNvSpPr>
            <a:spLocks noGrp="1"/>
          </p:cNvSpPr>
          <p:nvPr>
            <p:ph idx="1"/>
          </p:nvPr>
        </p:nvSpPr>
        <p:spPr/>
        <p:txBody>
          <a:bodyPr/>
          <a:lstStyle/>
          <a:p>
            <a:pPr marL="109728" indent="0">
              <a:buNone/>
            </a:pPr>
            <a:r>
              <a:rPr lang="tr-TR" sz="1800" dirty="0">
                <a:solidFill>
                  <a:srgbClr val="808080"/>
                </a:solidFill>
                <a:latin typeface="Consolas" panose="020B0609020204030204" pitchFamily="49" charset="0"/>
              </a:rPr>
              <a:t>#include</a:t>
            </a:r>
            <a:r>
              <a:rPr lang="tr-TR" sz="1800" dirty="0">
                <a:solidFill>
                  <a:srgbClr val="000000"/>
                </a:solidFill>
                <a:latin typeface="Consolas" panose="020B0609020204030204" pitchFamily="49" charset="0"/>
              </a:rPr>
              <a:t> </a:t>
            </a:r>
            <a:r>
              <a:rPr lang="tr-TR" sz="1800" dirty="0">
                <a:solidFill>
                  <a:srgbClr val="A31515"/>
                </a:solidFill>
                <a:latin typeface="Consolas" panose="020B0609020204030204" pitchFamily="49" charset="0"/>
              </a:rPr>
              <a:t>&lt;</a:t>
            </a:r>
            <a:r>
              <a:rPr lang="tr-TR" sz="1800" dirty="0" err="1">
                <a:solidFill>
                  <a:srgbClr val="A31515"/>
                </a:solidFill>
                <a:latin typeface="Consolas" panose="020B0609020204030204" pitchFamily="49" charset="0"/>
              </a:rPr>
              <a:t>iostream</a:t>
            </a:r>
            <a:r>
              <a:rPr lang="tr-TR" sz="1800" dirty="0">
                <a:solidFill>
                  <a:srgbClr val="A31515"/>
                </a:solidFill>
                <a:latin typeface="Consolas" panose="020B0609020204030204" pitchFamily="49" charset="0"/>
              </a:rPr>
              <a:t>&gt;</a:t>
            </a:r>
            <a:endParaRPr lang="tr-TR" sz="1800" dirty="0">
              <a:solidFill>
                <a:srgbClr val="000000"/>
              </a:solidFill>
              <a:latin typeface="Consolas" panose="020B0609020204030204" pitchFamily="49" charset="0"/>
            </a:endParaRPr>
          </a:p>
          <a:p>
            <a:pPr marL="109728" indent="0">
              <a:buNone/>
            </a:pPr>
            <a:r>
              <a:rPr lang="tr-TR" sz="1800" dirty="0" err="1">
                <a:solidFill>
                  <a:srgbClr val="0000FF"/>
                </a:solidFill>
                <a:latin typeface="Consolas" panose="020B0609020204030204" pitchFamily="49" charset="0"/>
              </a:rPr>
              <a:t>using</a:t>
            </a:r>
            <a:r>
              <a:rPr lang="tr-TR" sz="1800" dirty="0">
                <a:solidFill>
                  <a:srgbClr val="000000"/>
                </a:solidFill>
                <a:latin typeface="Consolas" panose="020B0609020204030204" pitchFamily="49" charset="0"/>
              </a:rPr>
              <a:t> </a:t>
            </a:r>
            <a:r>
              <a:rPr lang="tr-TR" sz="1800" dirty="0" err="1">
                <a:solidFill>
                  <a:srgbClr val="0000FF"/>
                </a:solidFill>
                <a:latin typeface="Consolas" panose="020B0609020204030204" pitchFamily="49" charset="0"/>
              </a:rPr>
              <a:t>namespace</a:t>
            </a:r>
            <a:r>
              <a:rPr lang="tr-TR" sz="1800" dirty="0">
                <a:solidFill>
                  <a:srgbClr val="000000"/>
                </a:solidFill>
                <a:latin typeface="Consolas" panose="020B0609020204030204" pitchFamily="49" charset="0"/>
              </a:rPr>
              <a:t> </a:t>
            </a:r>
            <a:r>
              <a:rPr lang="tr-TR" sz="1800" dirty="0" err="1">
                <a:solidFill>
                  <a:srgbClr val="000000"/>
                </a:solidFill>
                <a:latin typeface="Consolas" panose="020B0609020204030204" pitchFamily="49" charset="0"/>
              </a:rPr>
              <a:t>std</a:t>
            </a:r>
            <a:r>
              <a:rPr lang="tr-TR" sz="1800" dirty="0">
                <a:solidFill>
                  <a:srgbClr val="000000"/>
                </a:solidFill>
                <a:latin typeface="Consolas" panose="020B0609020204030204" pitchFamily="49" charset="0"/>
              </a:rPr>
              <a:t>;</a:t>
            </a:r>
          </a:p>
          <a:p>
            <a:pPr marL="109728" indent="0">
              <a:buNone/>
            </a:pPr>
            <a:endParaRPr lang="tr-TR" sz="1800" dirty="0">
              <a:solidFill>
                <a:srgbClr val="000000"/>
              </a:solidFill>
              <a:latin typeface="Consolas" panose="020B0609020204030204" pitchFamily="49" charset="0"/>
            </a:endParaRPr>
          </a:p>
          <a:p>
            <a:pPr marL="109728" indent="0">
              <a:buNone/>
            </a:pPr>
            <a:r>
              <a:rPr lang="tr-TR" sz="1800" dirty="0" err="1">
                <a:solidFill>
                  <a:srgbClr val="0000FF"/>
                </a:solidFill>
                <a:latin typeface="Consolas" panose="020B0609020204030204" pitchFamily="49" charset="0"/>
              </a:rPr>
              <a:t>int</a:t>
            </a:r>
            <a:r>
              <a:rPr lang="tr-TR" sz="1800" dirty="0">
                <a:solidFill>
                  <a:srgbClr val="000000"/>
                </a:solidFill>
                <a:latin typeface="Consolas" panose="020B0609020204030204" pitchFamily="49" charset="0"/>
              </a:rPr>
              <a:t> main()</a:t>
            </a:r>
          </a:p>
          <a:p>
            <a:pPr marL="109728" indent="0">
              <a:buNone/>
            </a:pPr>
            <a:r>
              <a:rPr lang="tr-TR" sz="1800" dirty="0">
                <a:solidFill>
                  <a:srgbClr val="000000"/>
                </a:solidFill>
                <a:latin typeface="Consolas" panose="020B0609020204030204" pitchFamily="49" charset="0"/>
              </a:rPr>
              <a:t>{</a:t>
            </a:r>
          </a:p>
          <a:p>
            <a:pPr marL="109728" indent="0">
              <a:buNone/>
            </a:pPr>
            <a:r>
              <a:rPr lang="tr-TR" sz="1800" dirty="0" err="1">
                <a:solidFill>
                  <a:srgbClr val="0000FF"/>
                </a:solidFill>
                <a:latin typeface="Consolas" panose="020B0609020204030204" pitchFamily="49" charset="0"/>
              </a:rPr>
              <a:t>char</a:t>
            </a:r>
            <a:r>
              <a:rPr lang="tr-TR" sz="1800" dirty="0">
                <a:solidFill>
                  <a:srgbClr val="000000"/>
                </a:solidFill>
                <a:latin typeface="Consolas" panose="020B0609020204030204" pitchFamily="49" charset="0"/>
              </a:rPr>
              <a:t> harf[6] = { </a:t>
            </a:r>
            <a:r>
              <a:rPr lang="tr-TR" sz="1800" dirty="0">
                <a:solidFill>
                  <a:srgbClr val="A31515"/>
                </a:solidFill>
                <a:latin typeface="Consolas" panose="020B0609020204030204" pitchFamily="49" charset="0"/>
              </a:rPr>
              <a:t>'</a:t>
            </a:r>
            <a:r>
              <a:rPr lang="tr-TR" sz="1800" dirty="0" err="1">
                <a:solidFill>
                  <a:srgbClr val="A31515"/>
                </a:solidFill>
                <a:latin typeface="Consolas" panose="020B0609020204030204" pitchFamily="49" charset="0"/>
              </a:rPr>
              <a:t>e'</a:t>
            </a:r>
            <a:r>
              <a:rPr lang="tr-TR" sz="1800" dirty="0" err="1">
                <a:solidFill>
                  <a:srgbClr val="000000"/>
                </a:solidFill>
                <a:latin typeface="Consolas" panose="020B0609020204030204" pitchFamily="49" charset="0"/>
              </a:rPr>
              <a:t>,</a:t>
            </a:r>
            <a:r>
              <a:rPr lang="tr-TR" sz="1800" dirty="0" err="1">
                <a:solidFill>
                  <a:srgbClr val="A31515"/>
                </a:solidFill>
                <a:latin typeface="Consolas" panose="020B0609020204030204" pitchFamily="49" charset="0"/>
              </a:rPr>
              <a:t>'d'</a:t>
            </a:r>
            <a:r>
              <a:rPr lang="tr-TR" sz="1800" dirty="0" err="1">
                <a:solidFill>
                  <a:srgbClr val="000000"/>
                </a:solidFill>
                <a:latin typeface="Consolas" panose="020B0609020204030204" pitchFamily="49" charset="0"/>
              </a:rPr>
              <a:t>,</a:t>
            </a:r>
            <a:r>
              <a:rPr lang="tr-TR" sz="1800" dirty="0" err="1">
                <a:solidFill>
                  <a:srgbClr val="A31515"/>
                </a:solidFill>
                <a:latin typeface="Consolas" panose="020B0609020204030204" pitchFamily="49" charset="0"/>
              </a:rPr>
              <a:t>'i'</a:t>
            </a:r>
            <a:r>
              <a:rPr lang="tr-TR" sz="1800" dirty="0" err="1">
                <a:solidFill>
                  <a:srgbClr val="000000"/>
                </a:solidFill>
                <a:latin typeface="Consolas" panose="020B0609020204030204" pitchFamily="49" charset="0"/>
              </a:rPr>
              <a:t>,</a:t>
            </a:r>
            <a:r>
              <a:rPr lang="tr-TR" sz="1800" dirty="0" err="1">
                <a:solidFill>
                  <a:srgbClr val="A31515"/>
                </a:solidFill>
                <a:latin typeface="Consolas" panose="020B0609020204030204" pitchFamily="49" charset="0"/>
              </a:rPr>
              <a:t>'r'</a:t>
            </a:r>
            <a:r>
              <a:rPr lang="tr-TR" sz="1800" dirty="0" err="1">
                <a:solidFill>
                  <a:srgbClr val="000000"/>
                </a:solidFill>
                <a:latin typeface="Consolas" panose="020B0609020204030204" pitchFamily="49" charset="0"/>
              </a:rPr>
              <a:t>,</a:t>
            </a:r>
            <a:r>
              <a:rPr lang="tr-TR" sz="1800" dirty="0" err="1">
                <a:solidFill>
                  <a:srgbClr val="A31515"/>
                </a:solidFill>
                <a:latin typeface="Consolas" panose="020B0609020204030204" pitchFamily="49" charset="0"/>
              </a:rPr>
              <a:t>'n'</a:t>
            </a:r>
            <a:r>
              <a:rPr lang="tr-TR" sz="1800" dirty="0" err="1">
                <a:solidFill>
                  <a:srgbClr val="000000"/>
                </a:solidFill>
                <a:latin typeface="Consolas" panose="020B0609020204030204" pitchFamily="49" charset="0"/>
              </a:rPr>
              <a:t>,</a:t>
            </a:r>
            <a:r>
              <a:rPr lang="tr-TR" sz="1800" dirty="0" err="1">
                <a:solidFill>
                  <a:srgbClr val="A31515"/>
                </a:solidFill>
                <a:latin typeface="Consolas" panose="020B0609020204030204" pitchFamily="49" charset="0"/>
              </a:rPr>
              <a:t>'e</a:t>
            </a:r>
            <a:r>
              <a:rPr lang="tr-TR" sz="1800" dirty="0">
                <a:solidFill>
                  <a:srgbClr val="A31515"/>
                </a:solidFill>
                <a:latin typeface="Consolas" panose="020B0609020204030204" pitchFamily="49" charset="0"/>
              </a:rPr>
              <a:t>'</a:t>
            </a:r>
            <a:r>
              <a:rPr lang="tr-TR" sz="1800" dirty="0">
                <a:solidFill>
                  <a:srgbClr val="000000"/>
                </a:solidFill>
                <a:latin typeface="Consolas" panose="020B0609020204030204" pitchFamily="49" charset="0"/>
              </a:rPr>
              <a:t> };</a:t>
            </a:r>
          </a:p>
          <a:p>
            <a:pPr marL="109728" indent="0">
              <a:buNone/>
            </a:pPr>
            <a:r>
              <a:rPr lang="nn-NO" sz="1800" dirty="0">
                <a:solidFill>
                  <a:srgbClr val="0000FF"/>
                </a:solidFill>
                <a:latin typeface="Consolas" panose="020B0609020204030204" pitchFamily="49" charset="0"/>
              </a:rPr>
              <a:t>for</a:t>
            </a:r>
            <a:r>
              <a:rPr lang="nn-NO" sz="1800" dirty="0">
                <a:solidFill>
                  <a:srgbClr val="000000"/>
                </a:solidFill>
                <a:latin typeface="Consolas" panose="020B0609020204030204" pitchFamily="49" charset="0"/>
              </a:rPr>
              <a:t> (</a:t>
            </a:r>
            <a:r>
              <a:rPr lang="nn-NO" sz="1800" dirty="0">
                <a:solidFill>
                  <a:srgbClr val="0000FF"/>
                </a:solidFill>
                <a:latin typeface="Consolas" panose="020B0609020204030204" pitchFamily="49" charset="0"/>
              </a:rPr>
              <a:t>int</a:t>
            </a:r>
            <a:r>
              <a:rPr lang="nn-NO" sz="1800" dirty="0">
                <a:solidFill>
                  <a:srgbClr val="000000"/>
                </a:solidFill>
                <a:latin typeface="Consolas" panose="020B0609020204030204" pitchFamily="49" charset="0"/>
              </a:rPr>
              <a:t> i = 5; i &gt;=0; i--) {</a:t>
            </a:r>
          </a:p>
          <a:p>
            <a:pPr marL="109728" indent="0">
              <a:buNone/>
            </a:pPr>
            <a:r>
              <a:rPr lang="tr-TR" sz="1800" dirty="0" err="1">
                <a:solidFill>
                  <a:srgbClr val="000000"/>
                </a:solidFill>
                <a:latin typeface="Consolas" panose="020B0609020204030204" pitchFamily="49" charset="0"/>
              </a:rPr>
              <a:t>cout</a:t>
            </a:r>
            <a:r>
              <a:rPr lang="tr-TR" sz="1800" dirty="0">
                <a:solidFill>
                  <a:srgbClr val="000000"/>
                </a:solidFill>
                <a:latin typeface="Consolas" panose="020B0609020204030204" pitchFamily="49" charset="0"/>
              </a:rPr>
              <a:t> </a:t>
            </a:r>
            <a:r>
              <a:rPr lang="tr-TR" sz="1800" dirty="0">
                <a:solidFill>
                  <a:srgbClr val="008080"/>
                </a:solidFill>
                <a:latin typeface="Consolas" panose="020B0609020204030204" pitchFamily="49" charset="0"/>
              </a:rPr>
              <a:t>&lt;&lt;</a:t>
            </a:r>
            <a:r>
              <a:rPr lang="tr-TR" sz="1800" dirty="0">
                <a:solidFill>
                  <a:srgbClr val="000000"/>
                </a:solidFill>
                <a:latin typeface="Consolas" panose="020B0609020204030204" pitchFamily="49" charset="0"/>
              </a:rPr>
              <a:t> harf[i] </a:t>
            </a:r>
            <a:r>
              <a:rPr lang="tr-TR" sz="1800" dirty="0">
                <a:solidFill>
                  <a:srgbClr val="008080"/>
                </a:solidFill>
                <a:latin typeface="Consolas" panose="020B0609020204030204" pitchFamily="49" charset="0"/>
              </a:rPr>
              <a:t>&lt;&lt;</a:t>
            </a:r>
            <a:r>
              <a:rPr lang="tr-TR" sz="1800" dirty="0">
                <a:solidFill>
                  <a:srgbClr val="000000"/>
                </a:solidFill>
                <a:latin typeface="Consolas" panose="020B0609020204030204" pitchFamily="49" charset="0"/>
              </a:rPr>
              <a:t> </a:t>
            </a:r>
            <a:r>
              <a:rPr lang="tr-TR" sz="1800" dirty="0" err="1">
                <a:solidFill>
                  <a:srgbClr val="000000"/>
                </a:solidFill>
                <a:latin typeface="Consolas" panose="020B0609020204030204" pitchFamily="49" charset="0"/>
              </a:rPr>
              <a:t>endl</a:t>
            </a:r>
            <a:r>
              <a:rPr lang="tr-TR"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endParaRPr lang="tr-TR" dirty="0"/>
          </a:p>
        </p:txBody>
      </p:sp>
    </p:spTree>
    <p:extLst>
      <p:ext uri="{BB962C8B-B14F-4D97-AF65-F5344CB8AC3E}">
        <p14:creationId xmlns:p14="http://schemas.microsoft.com/office/powerpoint/2010/main" val="144512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1901C6-DFE3-41AE-A5C0-701A85558A8B}"/>
              </a:ext>
            </a:extLst>
          </p:cNvPr>
          <p:cNvSpPr>
            <a:spLocks noGrp="1"/>
          </p:cNvSpPr>
          <p:nvPr>
            <p:ph type="title"/>
          </p:nvPr>
        </p:nvSpPr>
        <p:spPr/>
        <p:txBody>
          <a:bodyPr/>
          <a:lstStyle/>
          <a:p>
            <a:r>
              <a:rPr lang="tr-TR" b="1" dirty="0"/>
              <a:t>Çok Boyutlu Diziler</a:t>
            </a:r>
          </a:p>
        </p:txBody>
      </p:sp>
      <p:sp>
        <p:nvSpPr>
          <p:cNvPr id="3" name="İçerik Yer Tutucusu 2">
            <a:extLst>
              <a:ext uri="{FF2B5EF4-FFF2-40B4-BE49-F238E27FC236}">
                <a16:creationId xmlns:a16="http://schemas.microsoft.com/office/drawing/2014/main" id="{4F83353F-4338-4138-B1C4-E3EFBECFAD44}"/>
              </a:ext>
            </a:extLst>
          </p:cNvPr>
          <p:cNvSpPr>
            <a:spLocks noGrp="1"/>
          </p:cNvSpPr>
          <p:nvPr>
            <p:ph idx="1"/>
          </p:nvPr>
        </p:nvSpPr>
        <p:spPr/>
        <p:txBody>
          <a:bodyPr/>
          <a:lstStyle/>
          <a:p>
            <a:r>
              <a:rPr lang="tr-TR" dirty="0"/>
              <a:t>Çok boyutlu dizilerin tanımlanması da mantıken tek boyutlu diziler ile aynı şekildedir. Çok boyutlu diziler matris mantığıyla çalışırlar. Bu nedenle iki adet farklı indeks kullanılır. Birinci indeks satır elemanlarını tutarken ikinci indeks sütun elemanlarını tutacaktır.</a:t>
            </a:r>
          </a:p>
          <a:p>
            <a:endParaRPr lang="tr-TR" dirty="0"/>
          </a:p>
          <a:p>
            <a:r>
              <a:rPr lang="tr-TR" dirty="0">
                <a:solidFill>
                  <a:schemeClr val="accent5">
                    <a:lumMod val="75000"/>
                  </a:schemeClr>
                </a:solidFill>
              </a:rPr>
              <a:t>(veri tipi) (dizinin adı[] []) veya (veri tipi) (dizinin adı [] []) = { }; şeklinde tanımlanabilir.</a:t>
            </a:r>
          </a:p>
        </p:txBody>
      </p:sp>
    </p:spTree>
    <p:extLst>
      <p:ext uri="{BB962C8B-B14F-4D97-AF65-F5344CB8AC3E}">
        <p14:creationId xmlns:p14="http://schemas.microsoft.com/office/powerpoint/2010/main" val="8754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0615D6-2BD1-4C0C-81D0-A55D552BC123}"/>
              </a:ext>
            </a:extLst>
          </p:cNvPr>
          <p:cNvSpPr>
            <a:spLocks noGrp="1"/>
          </p:cNvSpPr>
          <p:nvPr>
            <p:ph type="title"/>
          </p:nvPr>
        </p:nvSpPr>
        <p:spPr/>
        <p:txBody>
          <a:bodyPr/>
          <a:lstStyle/>
          <a:p>
            <a:r>
              <a:rPr lang="tr-TR" b="1" dirty="0"/>
              <a:t>Örnek</a:t>
            </a:r>
          </a:p>
        </p:txBody>
      </p:sp>
      <p:sp>
        <p:nvSpPr>
          <p:cNvPr id="3" name="İçerik Yer Tutucusu 2">
            <a:extLst>
              <a:ext uri="{FF2B5EF4-FFF2-40B4-BE49-F238E27FC236}">
                <a16:creationId xmlns:a16="http://schemas.microsoft.com/office/drawing/2014/main" id="{D45DEA3B-AA80-4B79-A6D1-718C339492BE}"/>
              </a:ext>
            </a:extLst>
          </p:cNvPr>
          <p:cNvSpPr>
            <a:spLocks noGrp="1"/>
          </p:cNvSpPr>
          <p:nvPr>
            <p:ph idx="1"/>
          </p:nvPr>
        </p:nvSpPr>
        <p:spPr/>
        <p:txBody>
          <a:bodyPr>
            <a:normAutofit fontScale="92500" lnSpcReduction="10000"/>
          </a:bodyPr>
          <a:lstStyle/>
          <a:p>
            <a:r>
              <a:rPr lang="tr-TR" sz="2600" dirty="0" err="1"/>
              <a:t>int</a:t>
            </a:r>
            <a:r>
              <a:rPr lang="tr-TR" sz="2600" dirty="0"/>
              <a:t> </a:t>
            </a:r>
            <a:r>
              <a:rPr lang="tr-TR" sz="2600" dirty="0" err="1"/>
              <a:t>sayilar</a:t>
            </a:r>
            <a:r>
              <a:rPr lang="tr-TR" sz="2600" dirty="0"/>
              <a:t> [] [];</a:t>
            </a:r>
          </a:p>
          <a:p>
            <a:r>
              <a:rPr lang="tr-TR" sz="2600" dirty="0" err="1"/>
              <a:t>int</a:t>
            </a:r>
            <a:r>
              <a:rPr lang="tr-TR" sz="2600" dirty="0"/>
              <a:t> </a:t>
            </a:r>
            <a:r>
              <a:rPr lang="tr-TR" sz="2600" dirty="0" err="1"/>
              <a:t>sayi</a:t>
            </a:r>
            <a:r>
              <a:rPr lang="tr-TR" sz="2600" dirty="0"/>
              <a:t> [3] [3] ={ </a:t>
            </a:r>
            <a:r>
              <a:rPr lang="tr-TR" sz="2600" dirty="0">
                <a:highlight>
                  <a:srgbClr val="FFFF00"/>
                </a:highlight>
              </a:rPr>
              <a:t>{ 1,4,7}, </a:t>
            </a:r>
            <a:r>
              <a:rPr lang="tr-TR" sz="2600" dirty="0">
                <a:highlight>
                  <a:srgbClr val="00FF00"/>
                </a:highlight>
              </a:rPr>
              <a:t>{2,5,8}, </a:t>
            </a:r>
            <a:r>
              <a:rPr lang="tr-TR" sz="2600" dirty="0">
                <a:highlight>
                  <a:srgbClr val="FF00FF"/>
                </a:highlight>
              </a:rPr>
              <a:t>{3,6,9} </a:t>
            </a:r>
            <a:r>
              <a:rPr lang="tr-TR" sz="2600" dirty="0"/>
              <a:t>}; </a:t>
            </a:r>
          </a:p>
          <a:p>
            <a:r>
              <a:rPr lang="tr-TR" sz="2600" dirty="0"/>
              <a:t>Böyle bir durumda şöyle bir </a:t>
            </a:r>
            <a:r>
              <a:rPr lang="tr-TR" sz="2600" dirty="0" err="1"/>
              <a:t>sayi</a:t>
            </a:r>
            <a:r>
              <a:rPr lang="tr-TR" sz="2600" dirty="0"/>
              <a:t> [3] [3] dizisi oluşmuş olur.</a:t>
            </a:r>
          </a:p>
          <a:p>
            <a:pPr lvl="1"/>
            <a:r>
              <a:rPr lang="tr-TR" sz="2200" dirty="0" err="1"/>
              <a:t>sayi</a:t>
            </a:r>
            <a:r>
              <a:rPr lang="tr-TR" sz="2200" dirty="0"/>
              <a:t> [0] [0]=1</a:t>
            </a:r>
          </a:p>
          <a:p>
            <a:pPr lvl="1"/>
            <a:r>
              <a:rPr lang="tr-TR" sz="2200" dirty="0" err="1"/>
              <a:t>sayi</a:t>
            </a:r>
            <a:r>
              <a:rPr lang="tr-TR" sz="2200" dirty="0"/>
              <a:t> [0] [1]=4</a:t>
            </a:r>
          </a:p>
          <a:p>
            <a:pPr lvl="1"/>
            <a:r>
              <a:rPr lang="tr-TR" sz="2200" dirty="0" err="1"/>
              <a:t>sayi</a:t>
            </a:r>
            <a:r>
              <a:rPr lang="tr-TR" sz="2200" dirty="0"/>
              <a:t> [0] [2]=7</a:t>
            </a:r>
          </a:p>
          <a:p>
            <a:pPr lvl="1"/>
            <a:r>
              <a:rPr lang="tr-TR" sz="2200" dirty="0" err="1"/>
              <a:t>sayi</a:t>
            </a:r>
            <a:r>
              <a:rPr lang="tr-TR" sz="2200" dirty="0"/>
              <a:t> [1] [0]=2</a:t>
            </a:r>
          </a:p>
          <a:p>
            <a:pPr lvl="1"/>
            <a:r>
              <a:rPr lang="tr-TR" sz="2200" dirty="0" err="1"/>
              <a:t>sayi</a:t>
            </a:r>
            <a:r>
              <a:rPr lang="tr-TR" sz="2200" dirty="0"/>
              <a:t> [1] [1]=5</a:t>
            </a:r>
          </a:p>
          <a:p>
            <a:pPr lvl="1"/>
            <a:r>
              <a:rPr lang="tr-TR" sz="2200" dirty="0" err="1"/>
              <a:t>sayi</a:t>
            </a:r>
            <a:r>
              <a:rPr lang="tr-TR" sz="2200" dirty="0"/>
              <a:t> [1] [2]=8</a:t>
            </a:r>
          </a:p>
          <a:p>
            <a:pPr lvl="1"/>
            <a:r>
              <a:rPr lang="tr-TR" sz="2200" dirty="0" err="1"/>
              <a:t>sayi</a:t>
            </a:r>
            <a:r>
              <a:rPr lang="tr-TR" sz="2200" dirty="0"/>
              <a:t> [2] [0]=3</a:t>
            </a:r>
          </a:p>
          <a:p>
            <a:pPr lvl="1"/>
            <a:r>
              <a:rPr lang="tr-TR" sz="2200" dirty="0" err="1"/>
              <a:t>sayi</a:t>
            </a:r>
            <a:r>
              <a:rPr lang="tr-TR" sz="2200" dirty="0"/>
              <a:t> [2] [1]=6</a:t>
            </a:r>
          </a:p>
          <a:p>
            <a:pPr lvl="1"/>
            <a:r>
              <a:rPr lang="tr-TR" sz="2200" dirty="0" err="1"/>
              <a:t>sayi</a:t>
            </a:r>
            <a:r>
              <a:rPr lang="tr-TR" sz="2200" dirty="0"/>
              <a:t> [2] [2]=9</a:t>
            </a:r>
          </a:p>
          <a:p>
            <a:pPr lvl="1"/>
            <a:endParaRPr lang="tr-TR" dirty="0"/>
          </a:p>
          <a:p>
            <a:pPr lvl="1"/>
            <a:endParaRPr lang="tr-TR" dirty="0"/>
          </a:p>
          <a:p>
            <a:pPr lvl="1"/>
            <a:endParaRPr lang="tr-TR" dirty="0"/>
          </a:p>
          <a:p>
            <a:pPr lvl="1"/>
            <a:endParaRPr lang="tr-TR" dirty="0"/>
          </a:p>
          <a:p>
            <a:pPr lvl="1"/>
            <a:endParaRPr lang="tr-TR" dirty="0"/>
          </a:p>
          <a:p>
            <a:pPr lvl="1"/>
            <a:endParaRPr lang="tr-TR" dirty="0"/>
          </a:p>
          <a:p>
            <a:pPr lvl="1"/>
            <a:endParaRPr lang="tr-TR" dirty="0"/>
          </a:p>
          <a:p>
            <a:pPr lvl="1"/>
            <a:endParaRPr lang="tr-TR" dirty="0"/>
          </a:p>
          <a:p>
            <a:pPr lvl="1"/>
            <a:endParaRPr lang="tr-TR" dirty="0"/>
          </a:p>
        </p:txBody>
      </p:sp>
    </p:spTree>
    <p:extLst>
      <p:ext uri="{BB962C8B-B14F-4D97-AF65-F5344CB8AC3E}">
        <p14:creationId xmlns:p14="http://schemas.microsoft.com/office/powerpoint/2010/main" val="576457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EF7BEB-C95E-46A2-8F3B-C9D529F8D321}"/>
              </a:ext>
            </a:extLst>
          </p:cNvPr>
          <p:cNvSpPr>
            <a:spLocks noGrp="1"/>
          </p:cNvSpPr>
          <p:nvPr>
            <p:ph type="title"/>
          </p:nvPr>
        </p:nvSpPr>
        <p:spPr/>
        <p:txBody>
          <a:bodyPr/>
          <a:lstStyle/>
          <a:p>
            <a:r>
              <a:rPr lang="tr-TR" b="1" dirty="0"/>
              <a:t>Örnek 3</a:t>
            </a:r>
          </a:p>
        </p:txBody>
      </p:sp>
      <p:pic>
        <p:nvPicPr>
          <p:cNvPr id="6" name="İçerik Yer Tutucusu 5">
            <a:extLst>
              <a:ext uri="{FF2B5EF4-FFF2-40B4-BE49-F238E27FC236}">
                <a16:creationId xmlns:a16="http://schemas.microsoft.com/office/drawing/2014/main" id="{81D10780-9A71-493C-9130-BB292B7B179E}"/>
              </a:ext>
            </a:extLst>
          </p:cNvPr>
          <p:cNvPicPr>
            <a:picLocks noGrp="1" noChangeAspect="1"/>
          </p:cNvPicPr>
          <p:nvPr>
            <p:ph sz="half" idx="2"/>
          </p:nvPr>
        </p:nvPicPr>
        <p:blipFill>
          <a:blip r:embed="rId2"/>
          <a:stretch>
            <a:fillRect/>
          </a:stretch>
        </p:blipFill>
        <p:spPr>
          <a:xfrm>
            <a:off x="1817226" y="2047754"/>
            <a:ext cx="6817488" cy="4097468"/>
          </a:xfrm>
        </p:spPr>
      </p:pic>
    </p:spTree>
    <p:extLst>
      <p:ext uri="{BB962C8B-B14F-4D97-AF65-F5344CB8AC3E}">
        <p14:creationId xmlns:p14="http://schemas.microsoft.com/office/powerpoint/2010/main" val="163427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CB8897-52B0-4C7E-A179-32FCB216CF1E}"/>
              </a:ext>
            </a:extLst>
          </p:cNvPr>
          <p:cNvSpPr>
            <a:spLocks noGrp="1"/>
          </p:cNvSpPr>
          <p:nvPr>
            <p:ph type="title"/>
          </p:nvPr>
        </p:nvSpPr>
        <p:spPr/>
        <p:txBody>
          <a:bodyPr>
            <a:normAutofit/>
          </a:bodyPr>
          <a:lstStyle/>
          <a:p>
            <a:r>
              <a:rPr lang="tr-TR" b="1" dirty="0"/>
              <a:t>Örnek:</a:t>
            </a:r>
            <a:endParaRPr lang="tr-TR" dirty="0"/>
          </a:p>
        </p:txBody>
      </p:sp>
      <p:sp>
        <p:nvSpPr>
          <p:cNvPr id="3" name="İçerik Yer Tutucusu 2">
            <a:extLst>
              <a:ext uri="{FF2B5EF4-FFF2-40B4-BE49-F238E27FC236}">
                <a16:creationId xmlns:a16="http://schemas.microsoft.com/office/drawing/2014/main" id="{889C3B42-057C-4A86-B55B-7BFB8FFF7EDD}"/>
              </a:ext>
            </a:extLst>
          </p:cNvPr>
          <p:cNvSpPr>
            <a:spLocks noGrp="1"/>
          </p:cNvSpPr>
          <p:nvPr>
            <p:ph sz="half" idx="1"/>
          </p:nvPr>
        </p:nvSpPr>
        <p:spPr/>
        <p:txBody>
          <a:bodyPr>
            <a:normAutofit fontScale="47500" lnSpcReduction="20000"/>
          </a:bodyPr>
          <a:lstStyle/>
          <a:p>
            <a:pPr marL="109728" indent="0">
              <a:buNone/>
            </a:pPr>
            <a:r>
              <a:rPr lang="tr-TR" sz="1800" dirty="0">
                <a:solidFill>
                  <a:srgbClr val="808080"/>
                </a:solidFill>
                <a:latin typeface="Consolas" panose="020B0609020204030204" pitchFamily="49" charset="0"/>
              </a:rPr>
              <a:t>#include</a:t>
            </a:r>
            <a:r>
              <a:rPr lang="tr-TR" sz="1800" dirty="0">
                <a:solidFill>
                  <a:srgbClr val="000000"/>
                </a:solidFill>
                <a:latin typeface="Consolas" panose="020B0609020204030204" pitchFamily="49" charset="0"/>
              </a:rPr>
              <a:t> </a:t>
            </a:r>
            <a:r>
              <a:rPr lang="tr-TR" sz="1800" dirty="0">
                <a:solidFill>
                  <a:srgbClr val="A31515"/>
                </a:solidFill>
                <a:latin typeface="Consolas" panose="020B0609020204030204" pitchFamily="49" charset="0"/>
              </a:rPr>
              <a:t>&lt;</a:t>
            </a:r>
            <a:r>
              <a:rPr lang="tr-TR" sz="1800" dirty="0" err="1">
                <a:solidFill>
                  <a:srgbClr val="A31515"/>
                </a:solidFill>
                <a:latin typeface="Consolas" panose="020B0609020204030204" pitchFamily="49" charset="0"/>
              </a:rPr>
              <a:t>iostream</a:t>
            </a:r>
            <a:r>
              <a:rPr lang="tr-TR" sz="1800" dirty="0">
                <a:solidFill>
                  <a:srgbClr val="A31515"/>
                </a:solidFill>
                <a:latin typeface="Consolas" panose="020B0609020204030204" pitchFamily="49" charset="0"/>
              </a:rPr>
              <a:t>&gt;</a:t>
            </a:r>
            <a:endParaRPr lang="tr-TR" sz="1800" dirty="0">
              <a:solidFill>
                <a:srgbClr val="000000"/>
              </a:solidFill>
              <a:latin typeface="Consolas" panose="020B0609020204030204" pitchFamily="49" charset="0"/>
            </a:endParaRPr>
          </a:p>
          <a:p>
            <a:pPr marL="109728" indent="0">
              <a:buNone/>
            </a:pPr>
            <a:r>
              <a:rPr lang="tr-TR" sz="1800" dirty="0" err="1">
                <a:solidFill>
                  <a:srgbClr val="0000FF"/>
                </a:solidFill>
                <a:latin typeface="Consolas" panose="020B0609020204030204" pitchFamily="49" charset="0"/>
              </a:rPr>
              <a:t>using</a:t>
            </a:r>
            <a:r>
              <a:rPr lang="tr-TR" sz="1800" dirty="0">
                <a:solidFill>
                  <a:srgbClr val="000000"/>
                </a:solidFill>
                <a:latin typeface="Consolas" panose="020B0609020204030204" pitchFamily="49" charset="0"/>
              </a:rPr>
              <a:t> </a:t>
            </a:r>
            <a:r>
              <a:rPr lang="tr-TR" sz="1800" dirty="0" err="1">
                <a:solidFill>
                  <a:srgbClr val="0000FF"/>
                </a:solidFill>
                <a:latin typeface="Consolas" panose="020B0609020204030204" pitchFamily="49" charset="0"/>
              </a:rPr>
              <a:t>namespace</a:t>
            </a:r>
            <a:r>
              <a:rPr lang="tr-TR" sz="1800" dirty="0">
                <a:solidFill>
                  <a:srgbClr val="000000"/>
                </a:solidFill>
                <a:latin typeface="Consolas" panose="020B0609020204030204" pitchFamily="49" charset="0"/>
              </a:rPr>
              <a:t> </a:t>
            </a:r>
            <a:r>
              <a:rPr lang="tr-TR" sz="1800" dirty="0" err="1">
                <a:solidFill>
                  <a:srgbClr val="000000"/>
                </a:solidFill>
                <a:latin typeface="Consolas" panose="020B0609020204030204" pitchFamily="49" charset="0"/>
              </a:rPr>
              <a:t>std</a:t>
            </a:r>
            <a:r>
              <a:rPr lang="tr-TR" sz="1800" dirty="0">
                <a:solidFill>
                  <a:srgbClr val="000000"/>
                </a:solidFill>
                <a:latin typeface="Consolas" panose="020B0609020204030204" pitchFamily="49" charset="0"/>
              </a:rPr>
              <a:t>;</a:t>
            </a:r>
          </a:p>
          <a:p>
            <a:pPr marL="109728" indent="0">
              <a:buNone/>
            </a:pPr>
            <a:r>
              <a:rPr lang="tr-TR" sz="1800" dirty="0" err="1">
                <a:solidFill>
                  <a:srgbClr val="0000FF"/>
                </a:solidFill>
                <a:latin typeface="Consolas" panose="020B0609020204030204" pitchFamily="49" charset="0"/>
              </a:rPr>
              <a:t>int</a:t>
            </a:r>
            <a:r>
              <a:rPr lang="tr-TR" sz="1800" dirty="0">
                <a:solidFill>
                  <a:srgbClr val="000000"/>
                </a:solidFill>
                <a:latin typeface="Consolas" panose="020B0609020204030204" pitchFamily="49" charset="0"/>
              </a:rPr>
              <a:t> main() {</a:t>
            </a:r>
          </a:p>
          <a:p>
            <a:pPr marL="109728" indent="0">
              <a:buNone/>
            </a:pPr>
            <a:r>
              <a:rPr lang="tr-TR" sz="1800" dirty="0" err="1">
                <a:solidFill>
                  <a:srgbClr val="0000FF"/>
                </a:solidFill>
                <a:latin typeface="Consolas" panose="020B0609020204030204" pitchFamily="49" charset="0"/>
              </a:rPr>
              <a:t>int</a:t>
            </a:r>
            <a:r>
              <a:rPr lang="tr-TR" sz="1800" dirty="0">
                <a:solidFill>
                  <a:srgbClr val="000000"/>
                </a:solidFill>
                <a:latin typeface="Consolas" panose="020B0609020204030204" pitchFamily="49" charset="0"/>
              </a:rPr>
              <a:t> x[2][4];</a:t>
            </a:r>
          </a:p>
          <a:p>
            <a:pPr marL="109728" indent="0">
              <a:buNone/>
            </a:pPr>
            <a:r>
              <a:rPr lang="tr-TR" sz="1800" dirty="0" err="1">
                <a:solidFill>
                  <a:srgbClr val="0000FF"/>
                </a:solidFill>
                <a:latin typeface="Consolas" panose="020B0609020204030204" pitchFamily="49" charset="0"/>
              </a:rPr>
              <a:t>int</a:t>
            </a:r>
            <a:r>
              <a:rPr lang="tr-TR" sz="1800" dirty="0">
                <a:solidFill>
                  <a:srgbClr val="000000"/>
                </a:solidFill>
                <a:latin typeface="Consolas" panose="020B0609020204030204" pitchFamily="49" charset="0"/>
              </a:rPr>
              <a:t> y[3][2] = { { 2, 3 }, { 4, 6 }, { 12, 14 } };</a:t>
            </a:r>
          </a:p>
          <a:p>
            <a:pPr marL="109728" indent="0">
              <a:buNone/>
            </a:pPr>
            <a:r>
              <a:rPr lang="tr-TR" sz="1800" dirty="0">
                <a:solidFill>
                  <a:srgbClr val="008000"/>
                </a:solidFill>
                <a:latin typeface="Consolas" panose="020B0609020204030204" pitchFamily="49" charset="0"/>
              </a:rPr>
              <a:t>//y dizisinin elemanlarının ekrana yazdırılması</a:t>
            </a:r>
            <a:endParaRPr lang="tr-TR" sz="1800" dirty="0">
              <a:solidFill>
                <a:srgbClr val="000000"/>
              </a:solidFill>
              <a:latin typeface="Consolas" panose="020B0609020204030204" pitchFamily="49" charset="0"/>
            </a:endParaRPr>
          </a:p>
          <a:p>
            <a:pPr marL="109728" indent="0">
              <a:buNone/>
            </a:pPr>
            <a:r>
              <a:rPr lang="nn-NO" sz="1800" dirty="0">
                <a:solidFill>
                  <a:srgbClr val="0000FF"/>
                </a:solidFill>
                <a:latin typeface="Consolas" panose="020B0609020204030204" pitchFamily="49" charset="0"/>
              </a:rPr>
              <a:t>for</a:t>
            </a:r>
            <a:r>
              <a:rPr lang="nn-NO" sz="1800" dirty="0">
                <a:solidFill>
                  <a:srgbClr val="000000"/>
                </a:solidFill>
                <a:latin typeface="Consolas" panose="020B0609020204030204" pitchFamily="49" charset="0"/>
              </a:rPr>
              <a:t> (</a:t>
            </a:r>
            <a:r>
              <a:rPr lang="nn-NO" sz="1800" dirty="0">
                <a:solidFill>
                  <a:srgbClr val="0000FF"/>
                </a:solidFill>
                <a:latin typeface="Consolas" panose="020B0609020204030204" pitchFamily="49" charset="0"/>
              </a:rPr>
              <a:t>int</a:t>
            </a:r>
            <a:r>
              <a:rPr lang="nn-NO" sz="1800" dirty="0">
                <a:solidFill>
                  <a:srgbClr val="000000"/>
                </a:solidFill>
                <a:latin typeface="Consolas" panose="020B0609020204030204" pitchFamily="49" charset="0"/>
              </a:rPr>
              <a:t> i = 0; i &lt; 3; i++) {</a:t>
            </a:r>
          </a:p>
          <a:p>
            <a:pPr marL="109728" indent="0">
              <a:buNone/>
            </a:pPr>
            <a:r>
              <a:rPr lang="tr-TR" sz="1800" dirty="0" err="1">
                <a:solidFill>
                  <a:srgbClr val="0000FF"/>
                </a:solidFill>
                <a:latin typeface="Consolas" panose="020B0609020204030204" pitchFamily="49" charset="0"/>
              </a:rPr>
              <a:t>for</a:t>
            </a:r>
            <a:r>
              <a:rPr lang="tr-TR" sz="1800" dirty="0">
                <a:solidFill>
                  <a:srgbClr val="000000"/>
                </a:solidFill>
                <a:latin typeface="Consolas" panose="020B0609020204030204" pitchFamily="49" charset="0"/>
              </a:rPr>
              <a:t> (</a:t>
            </a:r>
            <a:r>
              <a:rPr lang="tr-TR" sz="1800" dirty="0" err="1">
                <a:solidFill>
                  <a:srgbClr val="0000FF"/>
                </a:solidFill>
                <a:latin typeface="Consolas" panose="020B0609020204030204" pitchFamily="49" charset="0"/>
              </a:rPr>
              <a:t>int</a:t>
            </a:r>
            <a:r>
              <a:rPr lang="tr-TR" sz="1800" dirty="0">
                <a:solidFill>
                  <a:srgbClr val="000000"/>
                </a:solidFill>
                <a:latin typeface="Consolas" panose="020B0609020204030204" pitchFamily="49" charset="0"/>
              </a:rPr>
              <a:t> j = 0; j &lt; 2; j++) {</a:t>
            </a:r>
          </a:p>
          <a:p>
            <a:pPr marL="109728" indent="0">
              <a:buNone/>
            </a:pPr>
            <a:r>
              <a:rPr lang="tr-TR" sz="1800" dirty="0" err="1">
                <a:solidFill>
                  <a:srgbClr val="000000"/>
                </a:solidFill>
                <a:latin typeface="Consolas" panose="020B0609020204030204" pitchFamily="49" charset="0"/>
              </a:rPr>
              <a:t>cout</a:t>
            </a:r>
            <a:r>
              <a:rPr lang="tr-TR" sz="1800" dirty="0">
                <a:solidFill>
                  <a:srgbClr val="000000"/>
                </a:solidFill>
                <a:latin typeface="Consolas" panose="020B0609020204030204" pitchFamily="49" charset="0"/>
              </a:rPr>
              <a:t> </a:t>
            </a:r>
            <a:r>
              <a:rPr lang="tr-TR" sz="1800" dirty="0">
                <a:solidFill>
                  <a:srgbClr val="008080"/>
                </a:solidFill>
                <a:latin typeface="Consolas" panose="020B0609020204030204" pitchFamily="49" charset="0"/>
              </a:rPr>
              <a:t>&lt;&lt;</a:t>
            </a:r>
            <a:r>
              <a:rPr lang="tr-TR" sz="1800" dirty="0">
                <a:solidFill>
                  <a:srgbClr val="000000"/>
                </a:solidFill>
                <a:latin typeface="Consolas" panose="020B0609020204030204" pitchFamily="49" charset="0"/>
              </a:rPr>
              <a:t> y[i][j] </a:t>
            </a:r>
            <a:r>
              <a:rPr lang="tr-TR" sz="1800" dirty="0">
                <a:solidFill>
                  <a:srgbClr val="008080"/>
                </a:solidFill>
                <a:latin typeface="Consolas" panose="020B0609020204030204" pitchFamily="49" charset="0"/>
              </a:rPr>
              <a:t>&lt;&lt;</a:t>
            </a:r>
            <a:r>
              <a:rPr lang="tr-TR" sz="1800" dirty="0">
                <a:solidFill>
                  <a:srgbClr val="000000"/>
                </a:solidFill>
                <a:latin typeface="Consolas" panose="020B0609020204030204" pitchFamily="49" charset="0"/>
              </a:rPr>
              <a:t> </a:t>
            </a:r>
            <a:r>
              <a:rPr lang="tr-TR" sz="1800" dirty="0">
                <a:solidFill>
                  <a:srgbClr val="A31515"/>
                </a:solidFill>
                <a:latin typeface="Consolas" panose="020B0609020204030204" pitchFamily="49" charset="0"/>
              </a:rPr>
              <a:t>" "</a:t>
            </a:r>
            <a:r>
              <a:rPr lang="tr-TR"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p>
          <a:p>
            <a:pPr marL="109728" indent="0">
              <a:buNone/>
            </a:pPr>
            <a:r>
              <a:rPr lang="tr-TR" sz="1800" dirty="0" err="1">
                <a:solidFill>
                  <a:srgbClr val="000000"/>
                </a:solidFill>
                <a:latin typeface="Consolas" panose="020B0609020204030204" pitchFamily="49" charset="0"/>
              </a:rPr>
              <a:t>cout</a:t>
            </a:r>
            <a:r>
              <a:rPr lang="tr-TR" sz="1800" dirty="0">
                <a:solidFill>
                  <a:srgbClr val="000000"/>
                </a:solidFill>
                <a:latin typeface="Consolas" panose="020B0609020204030204" pitchFamily="49" charset="0"/>
              </a:rPr>
              <a:t> </a:t>
            </a:r>
            <a:r>
              <a:rPr lang="tr-TR" sz="1800" dirty="0">
                <a:solidFill>
                  <a:srgbClr val="008080"/>
                </a:solidFill>
                <a:latin typeface="Consolas" panose="020B0609020204030204" pitchFamily="49" charset="0"/>
              </a:rPr>
              <a:t>&lt;&lt;</a:t>
            </a:r>
            <a:r>
              <a:rPr lang="tr-TR" sz="1800" dirty="0">
                <a:solidFill>
                  <a:srgbClr val="000000"/>
                </a:solidFill>
                <a:latin typeface="Consolas" panose="020B0609020204030204" pitchFamily="49" charset="0"/>
              </a:rPr>
              <a:t> </a:t>
            </a:r>
            <a:r>
              <a:rPr lang="tr-TR" sz="1800" dirty="0" err="1">
                <a:solidFill>
                  <a:srgbClr val="000000"/>
                </a:solidFill>
                <a:latin typeface="Consolas" panose="020B0609020204030204" pitchFamily="49" charset="0"/>
              </a:rPr>
              <a:t>endl</a:t>
            </a:r>
            <a:r>
              <a:rPr lang="tr-TR"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p>
          <a:p>
            <a:pPr marL="109728" indent="0">
              <a:buNone/>
            </a:pPr>
            <a:r>
              <a:rPr lang="tr-TR" sz="1800" dirty="0">
                <a:solidFill>
                  <a:srgbClr val="008000"/>
                </a:solidFill>
                <a:latin typeface="Consolas" panose="020B0609020204030204" pitchFamily="49" charset="0"/>
              </a:rPr>
              <a:t>//x dizisinin elemanlarının kullanıcıdan alınması</a:t>
            </a:r>
            <a:endParaRPr lang="tr-TR" sz="1800" dirty="0">
              <a:solidFill>
                <a:srgbClr val="000000"/>
              </a:solidFill>
              <a:latin typeface="Consolas" panose="020B0609020204030204" pitchFamily="49" charset="0"/>
            </a:endParaRPr>
          </a:p>
          <a:p>
            <a:pPr marL="109728" indent="0">
              <a:buNone/>
            </a:pPr>
            <a:r>
              <a:rPr lang="nn-NO" sz="1800" dirty="0">
                <a:solidFill>
                  <a:srgbClr val="0000FF"/>
                </a:solidFill>
                <a:latin typeface="Consolas" panose="020B0609020204030204" pitchFamily="49" charset="0"/>
              </a:rPr>
              <a:t>for</a:t>
            </a:r>
            <a:r>
              <a:rPr lang="nn-NO" sz="1800" dirty="0">
                <a:solidFill>
                  <a:srgbClr val="000000"/>
                </a:solidFill>
                <a:latin typeface="Consolas" panose="020B0609020204030204" pitchFamily="49" charset="0"/>
              </a:rPr>
              <a:t> (</a:t>
            </a:r>
            <a:r>
              <a:rPr lang="nn-NO" sz="1800" dirty="0">
                <a:solidFill>
                  <a:srgbClr val="0000FF"/>
                </a:solidFill>
                <a:latin typeface="Consolas" panose="020B0609020204030204" pitchFamily="49" charset="0"/>
              </a:rPr>
              <a:t>int</a:t>
            </a:r>
            <a:r>
              <a:rPr lang="nn-NO" sz="1800" dirty="0">
                <a:solidFill>
                  <a:srgbClr val="000000"/>
                </a:solidFill>
                <a:latin typeface="Consolas" panose="020B0609020204030204" pitchFamily="49" charset="0"/>
              </a:rPr>
              <a:t> i = 0; i &lt; 2; i++) {</a:t>
            </a:r>
          </a:p>
          <a:p>
            <a:pPr marL="109728" indent="0">
              <a:buNone/>
            </a:pPr>
            <a:r>
              <a:rPr lang="tr-TR" sz="1800" dirty="0" err="1">
                <a:solidFill>
                  <a:srgbClr val="0000FF"/>
                </a:solidFill>
                <a:latin typeface="Consolas" panose="020B0609020204030204" pitchFamily="49" charset="0"/>
              </a:rPr>
              <a:t>for</a:t>
            </a:r>
            <a:r>
              <a:rPr lang="tr-TR" sz="1800" dirty="0">
                <a:solidFill>
                  <a:srgbClr val="000000"/>
                </a:solidFill>
                <a:latin typeface="Consolas" panose="020B0609020204030204" pitchFamily="49" charset="0"/>
              </a:rPr>
              <a:t> (</a:t>
            </a:r>
            <a:r>
              <a:rPr lang="tr-TR" sz="1800" dirty="0" err="1">
                <a:solidFill>
                  <a:srgbClr val="0000FF"/>
                </a:solidFill>
                <a:latin typeface="Consolas" panose="020B0609020204030204" pitchFamily="49" charset="0"/>
              </a:rPr>
              <a:t>int</a:t>
            </a:r>
            <a:r>
              <a:rPr lang="tr-TR" sz="1800" dirty="0">
                <a:solidFill>
                  <a:srgbClr val="000000"/>
                </a:solidFill>
                <a:latin typeface="Consolas" panose="020B0609020204030204" pitchFamily="49" charset="0"/>
              </a:rPr>
              <a:t> j = 0; j &lt; 4; j++) {</a:t>
            </a:r>
          </a:p>
          <a:p>
            <a:pPr marL="109728" indent="0">
              <a:buNone/>
            </a:pPr>
            <a:r>
              <a:rPr lang="tr-TR" sz="1800" dirty="0">
                <a:solidFill>
                  <a:srgbClr val="000000"/>
                </a:solidFill>
                <a:latin typeface="Consolas" panose="020B0609020204030204" pitchFamily="49" charset="0"/>
              </a:rPr>
              <a:t>cin </a:t>
            </a:r>
            <a:r>
              <a:rPr lang="tr-TR" sz="1800" dirty="0">
                <a:solidFill>
                  <a:srgbClr val="008080"/>
                </a:solidFill>
                <a:latin typeface="Consolas" panose="020B0609020204030204" pitchFamily="49" charset="0"/>
              </a:rPr>
              <a:t>&gt;&gt;</a:t>
            </a:r>
            <a:r>
              <a:rPr lang="tr-TR" sz="1800" dirty="0">
                <a:solidFill>
                  <a:srgbClr val="000000"/>
                </a:solidFill>
                <a:latin typeface="Consolas" panose="020B0609020204030204" pitchFamily="49" charset="0"/>
              </a:rPr>
              <a:t> x[i][j];</a:t>
            </a:r>
          </a:p>
          <a:p>
            <a:pPr marL="109728" indent="0">
              <a:buNone/>
            </a:pPr>
            <a:endParaRPr lang="tr-TR" sz="1800" dirty="0">
              <a:solidFill>
                <a:srgbClr val="000000"/>
              </a:solidFill>
              <a:latin typeface="Consolas" panose="020B0609020204030204" pitchFamily="49" charset="0"/>
            </a:endParaRPr>
          </a:p>
          <a:p>
            <a:pPr marL="109728" indent="0">
              <a:buNone/>
            </a:pPr>
            <a:r>
              <a:rPr lang="tr-TR"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p>
          <a:p>
            <a:pPr marL="109728" indent="0">
              <a:buNone/>
            </a:pPr>
            <a:r>
              <a:rPr lang="tr-TR" sz="1800" dirty="0">
                <a:solidFill>
                  <a:srgbClr val="008000"/>
                </a:solidFill>
                <a:latin typeface="Consolas" panose="020B0609020204030204" pitchFamily="49" charset="0"/>
              </a:rPr>
              <a:t>//x dizisinin elemanlarının ekrana yazdırılması</a:t>
            </a:r>
            <a:endParaRPr lang="tr-TR" sz="1800" dirty="0">
              <a:solidFill>
                <a:srgbClr val="000000"/>
              </a:solidFill>
              <a:latin typeface="Consolas" panose="020B0609020204030204" pitchFamily="49" charset="0"/>
            </a:endParaRPr>
          </a:p>
          <a:p>
            <a:pPr marL="109728" indent="0">
              <a:buNone/>
            </a:pPr>
            <a:r>
              <a:rPr lang="nn-NO" sz="1800" dirty="0">
                <a:solidFill>
                  <a:srgbClr val="0000FF"/>
                </a:solidFill>
                <a:latin typeface="Consolas" panose="020B0609020204030204" pitchFamily="49" charset="0"/>
              </a:rPr>
              <a:t>for</a:t>
            </a:r>
            <a:r>
              <a:rPr lang="nn-NO" sz="1800" dirty="0">
                <a:solidFill>
                  <a:srgbClr val="000000"/>
                </a:solidFill>
                <a:latin typeface="Consolas" panose="020B0609020204030204" pitchFamily="49" charset="0"/>
              </a:rPr>
              <a:t> (</a:t>
            </a:r>
            <a:r>
              <a:rPr lang="nn-NO" sz="1800" dirty="0">
                <a:solidFill>
                  <a:srgbClr val="0000FF"/>
                </a:solidFill>
                <a:latin typeface="Consolas" panose="020B0609020204030204" pitchFamily="49" charset="0"/>
              </a:rPr>
              <a:t>int</a:t>
            </a:r>
            <a:r>
              <a:rPr lang="nn-NO" sz="1800" dirty="0">
                <a:solidFill>
                  <a:srgbClr val="000000"/>
                </a:solidFill>
                <a:latin typeface="Consolas" panose="020B0609020204030204" pitchFamily="49" charset="0"/>
              </a:rPr>
              <a:t> i = 0; i &lt; 2; i++) {</a:t>
            </a:r>
          </a:p>
          <a:p>
            <a:pPr marL="109728" indent="0">
              <a:buNone/>
            </a:pPr>
            <a:r>
              <a:rPr lang="tr-TR" sz="1800" dirty="0" err="1">
                <a:solidFill>
                  <a:srgbClr val="0000FF"/>
                </a:solidFill>
                <a:latin typeface="Consolas" panose="020B0609020204030204" pitchFamily="49" charset="0"/>
              </a:rPr>
              <a:t>for</a:t>
            </a:r>
            <a:r>
              <a:rPr lang="tr-TR" sz="1800" dirty="0">
                <a:solidFill>
                  <a:srgbClr val="000000"/>
                </a:solidFill>
                <a:latin typeface="Consolas" panose="020B0609020204030204" pitchFamily="49" charset="0"/>
              </a:rPr>
              <a:t> (</a:t>
            </a:r>
            <a:r>
              <a:rPr lang="tr-TR" sz="1800" dirty="0" err="1">
                <a:solidFill>
                  <a:srgbClr val="0000FF"/>
                </a:solidFill>
                <a:latin typeface="Consolas" panose="020B0609020204030204" pitchFamily="49" charset="0"/>
              </a:rPr>
              <a:t>int</a:t>
            </a:r>
            <a:r>
              <a:rPr lang="tr-TR" sz="1800" dirty="0">
                <a:solidFill>
                  <a:srgbClr val="000000"/>
                </a:solidFill>
                <a:latin typeface="Consolas" panose="020B0609020204030204" pitchFamily="49" charset="0"/>
              </a:rPr>
              <a:t> j = 0; j &lt; 4; j++) {</a:t>
            </a:r>
          </a:p>
          <a:p>
            <a:pPr marL="109728" indent="0">
              <a:buNone/>
            </a:pPr>
            <a:r>
              <a:rPr lang="nn-NO" sz="1800" dirty="0">
                <a:solidFill>
                  <a:srgbClr val="000000"/>
                </a:solidFill>
                <a:latin typeface="Consolas" panose="020B0609020204030204" pitchFamily="49" charset="0"/>
              </a:rPr>
              <a:t>cout </a:t>
            </a:r>
            <a:r>
              <a:rPr lang="nn-NO" sz="1800" dirty="0">
                <a:solidFill>
                  <a:srgbClr val="008080"/>
                </a:solidFill>
                <a:latin typeface="Consolas" panose="020B0609020204030204" pitchFamily="49" charset="0"/>
              </a:rPr>
              <a:t>&lt;&lt;</a:t>
            </a:r>
            <a:r>
              <a:rPr lang="nn-NO" sz="1800" dirty="0">
                <a:solidFill>
                  <a:srgbClr val="000000"/>
                </a:solidFill>
                <a:latin typeface="Consolas" panose="020B0609020204030204" pitchFamily="49" charset="0"/>
              </a:rPr>
              <a:t> </a:t>
            </a:r>
            <a:r>
              <a:rPr lang="nn-NO" sz="1800" dirty="0">
                <a:solidFill>
                  <a:srgbClr val="A31515"/>
                </a:solidFill>
                <a:latin typeface="Consolas" panose="020B0609020204030204" pitchFamily="49" charset="0"/>
              </a:rPr>
              <a:t>"x["</a:t>
            </a:r>
            <a:r>
              <a:rPr lang="nn-NO" sz="1800" dirty="0">
                <a:solidFill>
                  <a:srgbClr val="000000"/>
                </a:solidFill>
                <a:latin typeface="Consolas" panose="020B0609020204030204" pitchFamily="49" charset="0"/>
              </a:rPr>
              <a:t> </a:t>
            </a:r>
            <a:r>
              <a:rPr lang="nn-NO" sz="1800" dirty="0">
                <a:solidFill>
                  <a:srgbClr val="008080"/>
                </a:solidFill>
                <a:latin typeface="Consolas" panose="020B0609020204030204" pitchFamily="49" charset="0"/>
              </a:rPr>
              <a:t>&lt;&lt;</a:t>
            </a:r>
            <a:r>
              <a:rPr lang="nn-NO" sz="1800" dirty="0">
                <a:solidFill>
                  <a:srgbClr val="000000"/>
                </a:solidFill>
                <a:latin typeface="Consolas" panose="020B0609020204030204" pitchFamily="49" charset="0"/>
              </a:rPr>
              <a:t> i </a:t>
            </a:r>
            <a:r>
              <a:rPr lang="nn-NO" sz="1800" dirty="0">
                <a:solidFill>
                  <a:srgbClr val="008080"/>
                </a:solidFill>
                <a:latin typeface="Consolas" panose="020B0609020204030204" pitchFamily="49" charset="0"/>
              </a:rPr>
              <a:t>&lt;&lt;</a:t>
            </a:r>
            <a:r>
              <a:rPr lang="nn-NO" sz="1800" dirty="0">
                <a:solidFill>
                  <a:srgbClr val="000000"/>
                </a:solidFill>
                <a:latin typeface="Consolas" panose="020B0609020204030204" pitchFamily="49" charset="0"/>
              </a:rPr>
              <a:t> </a:t>
            </a:r>
            <a:r>
              <a:rPr lang="nn-NO" sz="1800" dirty="0">
                <a:solidFill>
                  <a:srgbClr val="A31515"/>
                </a:solidFill>
                <a:latin typeface="Consolas" panose="020B0609020204030204" pitchFamily="49" charset="0"/>
              </a:rPr>
              <a:t>"]["</a:t>
            </a:r>
            <a:r>
              <a:rPr lang="nn-NO" sz="1800" dirty="0">
                <a:solidFill>
                  <a:srgbClr val="000000"/>
                </a:solidFill>
                <a:latin typeface="Consolas" panose="020B0609020204030204" pitchFamily="49" charset="0"/>
              </a:rPr>
              <a:t> </a:t>
            </a:r>
            <a:r>
              <a:rPr lang="nn-NO" sz="1800" dirty="0">
                <a:solidFill>
                  <a:srgbClr val="008080"/>
                </a:solidFill>
                <a:latin typeface="Consolas" panose="020B0609020204030204" pitchFamily="49" charset="0"/>
              </a:rPr>
              <a:t>&lt;&lt;</a:t>
            </a:r>
            <a:r>
              <a:rPr lang="nn-NO" sz="1800" dirty="0">
                <a:solidFill>
                  <a:srgbClr val="000000"/>
                </a:solidFill>
                <a:latin typeface="Consolas" panose="020B0609020204030204" pitchFamily="49" charset="0"/>
              </a:rPr>
              <a:t> j </a:t>
            </a:r>
            <a:r>
              <a:rPr lang="nn-NO" sz="1800" dirty="0">
                <a:solidFill>
                  <a:srgbClr val="008080"/>
                </a:solidFill>
                <a:latin typeface="Consolas" panose="020B0609020204030204" pitchFamily="49" charset="0"/>
              </a:rPr>
              <a:t>&lt;&lt;</a:t>
            </a:r>
            <a:r>
              <a:rPr lang="nn-NO" sz="1800" dirty="0">
                <a:solidFill>
                  <a:srgbClr val="000000"/>
                </a:solidFill>
                <a:latin typeface="Consolas" panose="020B0609020204030204" pitchFamily="49" charset="0"/>
              </a:rPr>
              <a:t> </a:t>
            </a:r>
            <a:r>
              <a:rPr lang="nn-NO" sz="1800" dirty="0">
                <a:solidFill>
                  <a:srgbClr val="A31515"/>
                </a:solidFill>
                <a:latin typeface="Consolas" panose="020B0609020204030204" pitchFamily="49" charset="0"/>
              </a:rPr>
              <a:t>"]="</a:t>
            </a:r>
            <a:r>
              <a:rPr lang="nn-NO" sz="1800" dirty="0">
                <a:solidFill>
                  <a:srgbClr val="000000"/>
                </a:solidFill>
                <a:latin typeface="Consolas" panose="020B0609020204030204" pitchFamily="49" charset="0"/>
              </a:rPr>
              <a:t> </a:t>
            </a:r>
            <a:r>
              <a:rPr lang="nn-NO" sz="1800" dirty="0">
                <a:solidFill>
                  <a:srgbClr val="008080"/>
                </a:solidFill>
                <a:latin typeface="Consolas" panose="020B0609020204030204" pitchFamily="49" charset="0"/>
              </a:rPr>
              <a:t>&lt;&lt;</a:t>
            </a:r>
            <a:r>
              <a:rPr lang="nn-NO" sz="1800" dirty="0">
                <a:solidFill>
                  <a:srgbClr val="000000"/>
                </a:solidFill>
                <a:latin typeface="Consolas" panose="020B0609020204030204" pitchFamily="49" charset="0"/>
              </a:rPr>
              <a:t> x[i][j] </a:t>
            </a:r>
            <a:r>
              <a:rPr lang="nn-NO" sz="1800" dirty="0">
                <a:solidFill>
                  <a:srgbClr val="008080"/>
                </a:solidFill>
                <a:latin typeface="Consolas" panose="020B0609020204030204" pitchFamily="49" charset="0"/>
              </a:rPr>
              <a:t>&lt;&lt;</a:t>
            </a:r>
            <a:r>
              <a:rPr lang="nn-NO" sz="1800" dirty="0">
                <a:solidFill>
                  <a:srgbClr val="000000"/>
                </a:solidFill>
                <a:latin typeface="Consolas" panose="020B0609020204030204" pitchFamily="49" charset="0"/>
              </a:rPr>
              <a:t> </a:t>
            </a:r>
            <a:r>
              <a:rPr lang="nn-NO" sz="1800" dirty="0">
                <a:solidFill>
                  <a:srgbClr val="A31515"/>
                </a:solidFill>
                <a:latin typeface="Consolas" panose="020B0609020204030204" pitchFamily="49" charset="0"/>
              </a:rPr>
              <a:t>" "</a:t>
            </a:r>
            <a:r>
              <a:rPr lang="nn-NO"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p>
          <a:p>
            <a:pPr marL="109728" indent="0">
              <a:buNone/>
            </a:pPr>
            <a:r>
              <a:rPr lang="tr-TR" sz="1800" dirty="0" err="1">
                <a:solidFill>
                  <a:srgbClr val="000000"/>
                </a:solidFill>
                <a:latin typeface="Consolas" panose="020B0609020204030204" pitchFamily="49" charset="0"/>
              </a:rPr>
              <a:t>cout</a:t>
            </a:r>
            <a:r>
              <a:rPr lang="tr-TR" sz="1800" dirty="0">
                <a:solidFill>
                  <a:srgbClr val="000000"/>
                </a:solidFill>
                <a:latin typeface="Consolas" panose="020B0609020204030204" pitchFamily="49" charset="0"/>
              </a:rPr>
              <a:t> </a:t>
            </a:r>
            <a:r>
              <a:rPr lang="tr-TR" sz="1800" dirty="0">
                <a:solidFill>
                  <a:srgbClr val="008080"/>
                </a:solidFill>
                <a:latin typeface="Consolas" panose="020B0609020204030204" pitchFamily="49" charset="0"/>
              </a:rPr>
              <a:t>&lt;&lt;</a:t>
            </a:r>
            <a:r>
              <a:rPr lang="tr-TR" sz="1800" dirty="0">
                <a:solidFill>
                  <a:srgbClr val="000000"/>
                </a:solidFill>
                <a:latin typeface="Consolas" panose="020B0609020204030204" pitchFamily="49" charset="0"/>
              </a:rPr>
              <a:t> </a:t>
            </a:r>
            <a:r>
              <a:rPr lang="tr-TR" sz="1800" dirty="0" err="1">
                <a:solidFill>
                  <a:srgbClr val="000000"/>
                </a:solidFill>
                <a:latin typeface="Consolas" panose="020B0609020204030204" pitchFamily="49" charset="0"/>
              </a:rPr>
              <a:t>endl</a:t>
            </a:r>
            <a:r>
              <a:rPr lang="tr-TR"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p>
          <a:p>
            <a:pPr marL="109728" indent="0">
              <a:buNone/>
            </a:pPr>
            <a:r>
              <a:rPr lang="tr-TR" sz="1800" dirty="0">
                <a:solidFill>
                  <a:srgbClr val="000000"/>
                </a:solidFill>
                <a:latin typeface="Consolas" panose="020B0609020204030204" pitchFamily="49" charset="0"/>
              </a:rPr>
              <a:t>}</a:t>
            </a:r>
          </a:p>
          <a:p>
            <a:pPr marL="109728" indent="0">
              <a:buNone/>
            </a:pPr>
            <a:endParaRPr lang="tr-TR" dirty="0"/>
          </a:p>
        </p:txBody>
      </p:sp>
    </p:spTree>
    <p:extLst>
      <p:ext uri="{BB962C8B-B14F-4D97-AF65-F5344CB8AC3E}">
        <p14:creationId xmlns:p14="http://schemas.microsoft.com/office/powerpoint/2010/main" val="1514425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68B4F88-84AA-49E6-A1DA-C70EEC94150E}"/>
              </a:ext>
            </a:extLst>
          </p:cNvPr>
          <p:cNvSpPr>
            <a:spLocks noGrp="1"/>
          </p:cNvSpPr>
          <p:nvPr>
            <p:ph type="title"/>
          </p:nvPr>
        </p:nvSpPr>
        <p:spPr/>
        <p:txBody>
          <a:bodyPr/>
          <a:lstStyle/>
          <a:p>
            <a:r>
              <a:rPr lang="tr-TR" b="1" dirty="0"/>
              <a:t>DİZİLER</a:t>
            </a:r>
          </a:p>
        </p:txBody>
      </p:sp>
      <p:sp>
        <p:nvSpPr>
          <p:cNvPr id="3" name="İçerik Yer Tutucusu 2">
            <a:extLst>
              <a:ext uri="{FF2B5EF4-FFF2-40B4-BE49-F238E27FC236}">
                <a16:creationId xmlns:a16="http://schemas.microsoft.com/office/drawing/2014/main" id="{DC2349E3-6B19-428A-9432-006311AC416E}"/>
              </a:ext>
            </a:extLst>
          </p:cNvPr>
          <p:cNvSpPr>
            <a:spLocks noGrp="1"/>
          </p:cNvSpPr>
          <p:nvPr>
            <p:ph idx="1"/>
          </p:nvPr>
        </p:nvSpPr>
        <p:spPr/>
        <p:txBody>
          <a:bodyPr/>
          <a:lstStyle/>
          <a:p>
            <a:r>
              <a:rPr lang="tr-TR" dirty="0"/>
              <a:t>Bellekte sıralı bir şekilde bulunan ve aynı türden bilgilerin saklandığı veri yapısına dizi (</a:t>
            </a:r>
            <a:r>
              <a:rPr lang="tr-TR" dirty="0" err="1"/>
              <a:t>array</a:t>
            </a:r>
            <a:r>
              <a:rPr lang="tr-TR" dirty="0"/>
              <a:t>) denmektedir.</a:t>
            </a:r>
          </a:p>
          <a:p>
            <a:r>
              <a:rPr lang="tr-TR" dirty="0"/>
              <a:t>Kullanıcıdan 7 kişinin not ortalamasını alacağımızı farz edelim. Bu durumda…</a:t>
            </a:r>
          </a:p>
          <a:p>
            <a:pPr lvl="1"/>
            <a:r>
              <a:rPr lang="tr-TR" dirty="0" err="1"/>
              <a:t>int</a:t>
            </a:r>
            <a:r>
              <a:rPr lang="tr-TR" dirty="0"/>
              <a:t> not1,not2,not3,not4,not5,not6,not7;</a:t>
            </a:r>
          </a:p>
          <a:p>
            <a:r>
              <a:rPr lang="tr-TR" dirty="0"/>
              <a:t>…şeklinde değişkenleri tanımlamamız gerekmektedir. İşte diziler bu noktada devreye girip işlemlerimizi kolaylaştırıyor.</a:t>
            </a:r>
          </a:p>
        </p:txBody>
      </p:sp>
    </p:spTree>
    <p:extLst>
      <p:ext uri="{BB962C8B-B14F-4D97-AF65-F5344CB8AC3E}">
        <p14:creationId xmlns:p14="http://schemas.microsoft.com/office/powerpoint/2010/main" val="2358900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a:extLst>
              <a:ext uri="{FF2B5EF4-FFF2-40B4-BE49-F238E27FC236}">
                <a16:creationId xmlns:a16="http://schemas.microsoft.com/office/drawing/2014/main" id="{DDF7F3D2-444D-402B-A3A8-5EACCAD365E7}"/>
              </a:ext>
            </a:extLst>
          </p:cNvPr>
          <p:cNvSpPr>
            <a:spLocks noGrp="1"/>
          </p:cNvSpPr>
          <p:nvPr>
            <p:ph idx="1"/>
          </p:nvPr>
        </p:nvSpPr>
        <p:spPr>
          <a:xfrm>
            <a:off x="445477" y="1366285"/>
            <a:ext cx="10972800" cy="4325112"/>
          </a:xfrm>
        </p:spPr>
        <p:txBody>
          <a:bodyPr/>
          <a:lstStyle/>
          <a:p>
            <a:r>
              <a:rPr lang="tr-TR" dirty="0" err="1"/>
              <a:t>int</a:t>
            </a:r>
            <a:r>
              <a:rPr lang="tr-TR" dirty="0"/>
              <a:t> not [7];şeklinde 0’dan başlayarak 6’ya kadar giden 7 elemanlı bir dizi tanımı,  az önceki değişken tanımlamamız ile aynı işlevi görüyor.</a:t>
            </a:r>
          </a:p>
          <a:p>
            <a:endParaRPr lang="tr-TR" dirty="0"/>
          </a:p>
        </p:txBody>
      </p:sp>
      <p:graphicFrame>
        <p:nvGraphicFramePr>
          <p:cNvPr id="5" name="Tablo 5">
            <a:extLst>
              <a:ext uri="{FF2B5EF4-FFF2-40B4-BE49-F238E27FC236}">
                <a16:creationId xmlns:a16="http://schemas.microsoft.com/office/drawing/2014/main" id="{E1D639A3-F9B8-422E-928F-C5AB9CCCFD18}"/>
              </a:ext>
            </a:extLst>
          </p:cNvPr>
          <p:cNvGraphicFramePr>
            <a:graphicFrameLocks noGrp="1"/>
          </p:cNvGraphicFramePr>
          <p:nvPr>
            <p:extLst>
              <p:ext uri="{D42A27DB-BD31-4B8C-83A1-F6EECF244321}">
                <p14:modId xmlns:p14="http://schemas.microsoft.com/office/powerpoint/2010/main" val="408830399"/>
              </p:ext>
            </p:extLst>
          </p:nvPr>
        </p:nvGraphicFramePr>
        <p:xfrm>
          <a:off x="3891663" y="2730539"/>
          <a:ext cx="3183812" cy="2966720"/>
        </p:xfrm>
        <a:graphic>
          <a:graphicData uri="http://schemas.openxmlformats.org/drawingml/2006/table">
            <a:tbl>
              <a:tblPr firstRow="1" bandRow="1">
                <a:tableStyleId>{5940675A-B579-460E-94D1-54222C63F5DA}</a:tableStyleId>
              </a:tblPr>
              <a:tblGrid>
                <a:gridCol w="1591906">
                  <a:extLst>
                    <a:ext uri="{9D8B030D-6E8A-4147-A177-3AD203B41FA5}">
                      <a16:colId xmlns:a16="http://schemas.microsoft.com/office/drawing/2014/main" val="3293389166"/>
                    </a:ext>
                  </a:extLst>
                </a:gridCol>
                <a:gridCol w="1591906">
                  <a:extLst>
                    <a:ext uri="{9D8B030D-6E8A-4147-A177-3AD203B41FA5}">
                      <a16:colId xmlns:a16="http://schemas.microsoft.com/office/drawing/2014/main" val="1471518648"/>
                    </a:ext>
                  </a:extLst>
                </a:gridCol>
              </a:tblGrid>
              <a:tr h="370840">
                <a:tc>
                  <a:txBody>
                    <a:bodyPr/>
                    <a:lstStyle/>
                    <a:p>
                      <a:pPr algn="ctr"/>
                      <a:r>
                        <a:rPr lang="tr-TR" b="1" dirty="0"/>
                        <a:t>DİZİ</a:t>
                      </a:r>
                    </a:p>
                  </a:txBody>
                  <a:tcPr/>
                </a:tc>
                <a:tc>
                  <a:txBody>
                    <a:bodyPr/>
                    <a:lstStyle/>
                    <a:p>
                      <a:pPr algn="ctr"/>
                      <a:r>
                        <a:rPr lang="tr-TR" b="1" dirty="0"/>
                        <a:t>BELLEK</a:t>
                      </a:r>
                    </a:p>
                  </a:txBody>
                  <a:tcPr/>
                </a:tc>
                <a:extLst>
                  <a:ext uri="{0D108BD9-81ED-4DB2-BD59-A6C34878D82A}">
                    <a16:rowId xmlns:a16="http://schemas.microsoft.com/office/drawing/2014/main" val="4176665545"/>
                  </a:ext>
                </a:extLst>
              </a:tr>
              <a:tr h="370840">
                <a:tc>
                  <a:txBody>
                    <a:bodyPr/>
                    <a:lstStyle/>
                    <a:p>
                      <a:pPr algn="ctr"/>
                      <a:r>
                        <a:rPr lang="tr-TR" dirty="0"/>
                        <a:t>Not [0]</a:t>
                      </a:r>
                    </a:p>
                  </a:txBody>
                  <a:tcPr/>
                </a:tc>
                <a:tc>
                  <a:txBody>
                    <a:bodyPr/>
                    <a:lstStyle/>
                    <a:p>
                      <a:pPr algn="ctr"/>
                      <a:r>
                        <a:rPr lang="tr-TR" dirty="0"/>
                        <a:t>1.Not</a:t>
                      </a:r>
                    </a:p>
                  </a:txBody>
                  <a:tcPr/>
                </a:tc>
                <a:extLst>
                  <a:ext uri="{0D108BD9-81ED-4DB2-BD59-A6C34878D82A}">
                    <a16:rowId xmlns:a16="http://schemas.microsoft.com/office/drawing/2014/main" val="190795103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t>Not [1]</a:t>
                      </a:r>
                    </a:p>
                  </a:txBody>
                  <a:tcPr/>
                </a:tc>
                <a:tc>
                  <a:txBody>
                    <a:bodyPr/>
                    <a:lstStyle/>
                    <a:p>
                      <a:pPr algn="ctr"/>
                      <a:r>
                        <a:rPr lang="tr-TR" dirty="0"/>
                        <a:t>2.Not</a:t>
                      </a:r>
                    </a:p>
                  </a:txBody>
                  <a:tcPr/>
                </a:tc>
                <a:extLst>
                  <a:ext uri="{0D108BD9-81ED-4DB2-BD59-A6C34878D82A}">
                    <a16:rowId xmlns:a16="http://schemas.microsoft.com/office/drawing/2014/main" val="214469422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a:t>Not [2]</a:t>
                      </a:r>
                    </a:p>
                  </a:txBody>
                  <a:tcPr/>
                </a:tc>
                <a:tc>
                  <a:txBody>
                    <a:bodyPr/>
                    <a:lstStyle/>
                    <a:p>
                      <a:pPr algn="ctr"/>
                      <a:r>
                        <a:rPr lang="tr-TR" dirty="0"/>
                        <a:t>3.Not</a:t>
                      </a:r>
                    </a:p>
                  </a:txBody>
                  <a:tcPr/>
                </a:tc>
                <a:extLst>
                  <a:ext uri="{0D108BD9-81ED-4DB2-BD59-A6C34878D82A}">
                    <a16:rowId xmlns:a16="http://schemas.microsoft.com/office/drawing/2014/main" val="599941904"/>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Not [3]</a:t>
                      </a:r>
                    </a:p>
                  </a:txBody>
                  <a:tcPr/>
                </a:tc>
                <a:tc>
                  <a:txBody>
                    <a:bodyPr/>
                    <a:lstStyle/>
                    <a:p>
                      <a:pPr algn="ctr"/>
                      <a:r>
                        <a:rPr lang="tr-TR" dirty="0"/>
                        <a:t>4.Not</a:t>
                      </a:r>
                    </a:p>
                  </a:txBody>
                  <a:tcPr/>
                </a:tc>
                <a:extLst>
                  <a:ext uri="{0D108BD9-81ED-4DB2-BD59-A6C34878D82A}">
                    <a16:rowId xmlns:a16="http://schemas.microsoft.com/office/drawing/2014/main" val="281943696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Not [4]</a:t>
                      </a:r>
                    </a:p>
                  </a:txBody>
                  <a:tcPr/>
                </a:tc>
                <a:tc>
                  <a:txBody>
                    <a:bodyPr/>
                    <a:lstStyle/>
                    <a:p>
                      <a:pPr algn="ctr"/>
                      <a:r>
                        <a:rPr lang="tr-TR" dirty="0"/>
                        <a:t>5.Not</a:t>
                      </a:r>
                    </a:p>
                  </a:txBody>
                  <a:tcPr/>
                </a:tc>
                <a:extLst>
                  <a:ext uri="{0D108BD9-81ED-4DB2-BD59-A6C34878D82A}">
                    <a16:rowId xmlns:a16="http://schemas.microsoft.com/office/drawing/2014/main" val="3643282706"/>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Not [5]</a:t>
                      </a:r>
                    </a:p>
                  </a:txBody>
                  <a:tcPr/>
                </a:tc>
                <a:tc>
                  <a:txBody>
                    <a:bodyPr/>
                    <a:lstStyle/>
                    <a:p>
                      <a:pPr algn="ctr"/>
                      <a:r>
                        <a:rPr lang="tr-TR" dirty="0"/>
                        <a:t>6.Not</a:t>
                      </a:r>
                    </a:p>
                  </a:txBody>
                  <a:tcPr/>
                </a:tc>
                <a:extLst>
                  <a:ext uri="{0D108BD9-81ED-4DB2-BD59-A6C34878D82A}">
                    <a16:rowId xmlns:a16="http://schemas.microsoft.com/office/drawing/2014/main" val="50223330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rPr>
                        <a:t>Not [6]</a:t>
                      </a:r>
                    </a:p>
                  </a:txBody>
                  <a:tcPr/>
                </a:tc>
                <a:tc>
                  <a:txBody>
                    <a:bodyPr/>
                    <a:lstStyle/>
                    <a:p>
                      <a:pPr algn="ctr"/>
                      <a:r>
                        <a:rPr lang="tr-TR" dirty="0"/>
                        <a:t>7.Not</a:t>
                      </a:r>
                    </a:p>
                  </a:txBody>
                  <a:tcPr/>
                </a:tc>
                <a:extLst>
                  <a:ext uri="{0D108BD9-81ED-4DB2-BD59-A6C34878D82A}">
                    <a16:rowId xmlns:a16="http://schemas.microsoft.com/office/drawing/2014/main" val="1209524959"/>
                  </a:ext>
                </a:extLst>
              </a:tr>
            </a:tbl>
          </a:graphicData>
        </a:graphic>
      </p:graphicFrame>
    </p:spTree>
    <p:extLst>
      <p:ext uri="{BB962C8B-B14F-4D97-AF65-F5344CB8AC3E}">
        <p14:creationId xmlns:p14="http://schemas.microsoft.com/office/powerpoint/2010/main" val="3521665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1BDE91-C8D4-4444-99B0-522CA1A5F148}"/>
              </a:ext>
            </a:extLst>
          </p:cNvPr>
          <p:cNvSpPr>
            <a:spLocks noGrp="1"/>
          </p:cNvSpPr>
          <p:nvPr>
            <p:ph type="title"/>
          </p:nvPr>
        </p:nvSpPr>
        <p:spPr/>
        <p:txBody>
          <a:bodyPr/>
          <a:lstStyle/>
          <a:p>
            <a:r>
              <a:rPr lang="tr-TR" b="1" dirty="0"/>
              <a:t>Tek Boyutlu Diziler</a:t>
            </a:r>
          </a:p>
        </p:txBody>
      </p:sp>
      <p:sp>
        <p:nvSpPr>
          <p:cNvPr id="3" name="İçerik Yer Tutucusu 2">
            <a:extLst>
              <a:ext uri="{FF2B5EF4-FFF2-40B4-BE49-F238E27FC236}">
                <a16:creationId xmlns:a16="http://schemas.microsoft.com/office/drawing/2014/main" id="{B9366145-BE7F-4252-A8D8-61A4E01EAEB9}"/>
              </a:ext>
            </a:extLst>
          </p:cNvPr>
          <p:cNvSpPr>
            <a:spLocks noGrp="1"/>
          </p:cNvSpPr>
          <p:nvPr>
            <p:ph idx="1"/>
          </p:nvPr>
        </p:nvSpPr>
        <p:spPr/>
        <p:txBody>
          <a:bodyPr/>
          <a:lstStyle/>
          <a:p>
            <a:r>
              <a:rPr lang="tr-TR" dirty="0"/>
              <a:t>Toplu olarak bir grup halinde bulunan sayı karakter verilerini içeren dizilere tek boyutlu diziler denir. Diziler de bir veri türü olduğu için doğal olarak bunların da değişkenler gibi tanımlanmaları gerekmektedir.</a:t>
            </a:r>
          </a:p>
        </p:txBody>
      </p:sp>
    </p:spTree>
    <p:extLst>
      <p:ext uri="{BB962C8B-B14F-4D97-AF65-F5344CB8AC3E}">
        <p14:creationId xmlns:p14="http://schemas.microsoft.com/office/powerpoint/2010/main" val="641278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3E38FD-F38D-4CBB-8246-92C0EA2A059B}"/>
              </a:ext>
            </a:extLst>
          </p:cNvPr>
          <p:cNvSpPr>
            <a:spLocks noGrp="1"/>
          </p:cNvSpPr>
          <p:nvPr>
            <p:ph type="title"/>
          </p:nvPr>
        </p:nvSpPr>
        <p:spPr/>
        <p:txBody>
          <a:bodyPr/>
          <a:lstStyle/>
          <a:p>
            <a:r>
              <a:rPr lang="tr-TR" b="1" dirty="0"/>
              <a:t>C++’da Dizi Tanımlaması</a:t>
            </a:r>
            <a:endParaRPr lang="tr-TR" dirty="0"/>
          </a:p>
        </p:txBody>
      </p:sp>
      <p:pic>
        <p:nvPicPr>
          <p:cNvPr id="4" name="İçerik Yer Tutucusu 3" descr="Ekran Kırpma">
            <a:extLst>
              <a:ext uri="{FF2B5EF4-FFF2-40B4-BE49-F238E27FC236}">
                <a16:creationId xmlns:a16="http://schemas.microsoft.com/office/drawing/2014/main" id="{13686547-2CA9-43D0-8730-58420A0D34CC}"/>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3766"/>
          <a:stretch/>
        </p:blipFill>
        <p:spPr>
          <a:xfrm>
            <a:off x="748701" y="2375878"/>
            <a:ext cx="6114782" cy="3729038"/>
          </a:xfrm>
          <a:prstGeom prst="rect">
            <a:avLst/>
          </a:prstGeom>
        </p:spPr>
      </p:pic>
    </p:spTree>
    <p:extLst>
      <p:ext uri="{BB962C8B-B14F-4D97-AF65-F5344CB8AC3E}">
        <p14:creationId xmlns:p14="http://schemas.microsoft.com/office/powerpoint/2010/main" val="3765710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881852-CC87-464D-BA25-C536B0D80278}"/>
              </a:ext>
            </a:extLst>
          </p:cNvPr>
          <p:cNvSpPr>
            <a:spLocks noGrp="1"/>
          </p:cNvSpPr>
          <p:nvPr>
            <p:ph type="title"/>
          </p:nvPr>
        </p:nvSpPr>
        <p:spPr/>
        <p:txBody>
          <a:bodyPr/>
          <a:lstStyle/>
          <a:p>
            <a:r>
              <a:rPr lang="tr-TR" b="1" dirty="0"/>
              <a:t>C++’da Dizi Tanımlaması</a:t>
            </a:r>
          </a:p>
        </p:txBody>
      </p:sp>
      <p:pic>
        <p:nvPicPr>
          <p:cNvPr id="4" name="İçerik Yer Tutucusu 3" descr="Ekran Kırpma">
            <a:extLst>
              <a:ext uri="{FF2B5EF4-FFF2-40B4-BE49-F238E27FC236}">
                <a16:creationId xmlns:a16="http://schemas.microsoft.com/office/drawing/2014/main" id="{103FFB99-0DCA-4391-9977-BCE720C89540}"/>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5001" b="-15001"/>
          <a:stretch/>
        </p:blipFill>
        <p:spPr>
          <a:xfrm>
            <a:off x="2812362" y="2533650"/>
            <a:ext cx="5504384" cy="4324350"/>
          </a:xfrm>
          <a:prstGeom prst="rect">
            <a:avLst/>
          </a:prstGeom>
        </p:spPr>
      </p:pic>
    </p:spTree>
    <p:extLst>
      <p:ext uri="{BB962C8B-B14F-4D97-AF65-F5344CB8AC3E}">
        <p14:creationId xmlns:p14="http://schemas.microsoft.com/office/powerpoint/2010/main" val="106013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7E82C-D354-422A-9495-93D33B69134C}"/>
              </a:ext>
            </a:extLst>
          </p:cNvPr>
          <p:cNvSpPr>
            <a:spLocks noGrp="1"/>
          </p:cNvSpPr>
          <p:nvPr>
            <p:ph type="title"/>
          </p:nvPr>
        </p:nvSpPr>
        <p:spPr/>
        <p:txBody>
          <a:bodyPr>
            <a:noAutofit/>
          </a:bodyPr>
          <a:lstStyle/>
          <a:p>
            <a:r>
              <a:rPr lang="tr-TR" sz="3200" b="1" dirty="0"/>
              <a:t>Şimdi birkaç dizi örneği ile dizi tanımlamayı pekiştirelim…</a:t>
            </a:r>
          </a:p>
        </p:txBody>
      </p:sp>
      <p:sp>
        <p:nvSpPr>
          <p:cNvPr id="3" name="İçerik Yer Tutucusu 2">
            <a:extLst>
              <a:ext uri="{FF2B5EF4-FFF2-40B4-BE49-F238E27FC236}">
                <a16:creationId xmlns:a16="http://schemas.microsoft.com/office/drawing/2014/main" id="{07392353-39A1-4E72-B4C6-7BECD4932B63}"/>
              </a:ext>
            </a:extLst>
          </p:cNvPr>
          <p:cNvSpPr>
            <a:spLocks noGrp="1"/>
          </p:cNvSpPr>
          <p:nvPr>
            <p:ph idx="1"/>
          </p:nvPr>
        </p:nvSpPr>
        <p:spPr/>
        <p:txBody>
          <a:bodyPr>
            <a:normAutofit/>
          </a:bodyPr>
          <a:lstStyle/>
          <a:p>
            <a:r>
              <a:rPr lang="tr-TR" sz="2600" dirty="0" err="1"/>
              <a:t>int</a:t>
            </a:r>
            <a:r>
              <a:rPr lang="tr-TR" sz="2600" dirty="0"/>
              <a:t> </a:t>
            </a:r>
            <a:r>
              <a:rPr lang="tr-TR" sz="2600" dirty="0" err="1"/>
              <a:t>sayilar</a:t>
            </a:r>
            <a:r>
              <a:rPr lang="tr-TR" sz="2600" dirty="0"/>
              <a:t> [10]; </a:t>
            </a:r>
            <a:r>
              <a:rPr lang="tr-TR" sz="2600" dirty="0">
                <a:solidFill>
                  <a:schemeClr val="accent1">
                    <a:lumMod val="75000"/>
                  </a:schemeClr>
                </a:solidFill>
              </a:rPr>
              <a:t>// bu ifade ile 10 adet tamsayıdan oluşan bir dizi tanımladık.</a:t>
            </a:r>
          </a:p>
          <a:p>
            <a:r>
              <a:rPr lang="tr-TR" sz="2600" dirty="0" err="1"/>
              <a:t>char</a:t>
            </a:r>
            <a:r>
              <a:rPr lang="tr-TR" sz="2600" dirty="0"/>
              <a:t> harfler [5]; </a:t>
            </a:r>
            <a:r>
              <a:rPr lang="tr-TR" sz="2600" dirty="0">
                <a:solidFill>
                  <a:schemeClr val="accent1">
                    <a:lumMod val="75000"/>
                  </a:schemeClr>
                </a:solidFill>
              </a:rPr>
              <a:t>// bu ifade ile 5 adet karakterden oluşan bir dizi tanımladık.</a:t>
            </a:r>
          </a:p>
          <a:p>
            <a:r>
              <a:rPr lang="tr-TR" sz="2600" dirty="0" err="1"/>
              <a:t>double</a:t>
            </a:r>
            <a:r>
              <a:rPr lang="tr-TR" sz="2600" dirty="0"/>
              <a:t> x[20]; </a:t>
            </a:r>
            <a:r>
              <a:rPr lang="tr-TR" sz="2600" dirty="0">
                <a:solidFill>
                  <a:schemeClr val="accent1">
                    <a:lumMod val="75000"/>
                  </a:schemeClr>
                </a:solidFill>
              </a:rPr>
              <a:t>// bu ifade ile 20 elemanlı ve elemanları </a:t>
            </a:r>
            <a:r>
              <a:rPr lang="tr-TR" sz="2600" dirty="0" err="1">
                <a:solidFill>
                  <a:schemeClr val="accent1">
                    <a:lumMod val="75000"/>
                  </a:schemeClr>
                </a:solidFill>
              </a:rPr>
              <a:t>double</a:t>
            </a:r>
            <a:r>
              <a:rPr lang="tr-TR" sz="2600" dirty="0">
                <a:solidFill>
                  <a:schemeClr val="accent1">
                    <a:lumMod val="75000"/>
                  </a:schemeClr>
                </a:solidFill>
              </a:rPr>
              <a:t> türünde bir dizi tanımladık.</a:t>
            </a:r>
          </a:p>
          <a:p>
            <a:r>
              <a:rPr lang="tr-TR" sz="2600" dirty="0" err="1"/>
              <a:t>int</a:t>
            </a:r>
            <a:r>
              <a:rPr lang="tr-TR" sz="2600" dirty="0"/>
              <a:t> a[50], b[30], c[10]; </a:t>
            </a:r>
            <a:r>
              <a:rPr lang="tr-TR" sz="2600" dirty="0">
                <a:solidFill>
                  <a:schemeClr val="accent1">
                    <a:lumMod val="75000"/>
                  </a:schemeClr>
                </a:solidFill>
              </a:rPr>
              <a:t>// </a:t>
            </a:r>
            <a:r>
              <a:rPr lang="tr-TR" sz="2600" dirty="0" err="1">
                <a:solidFill>
                  <a:schemeClr val="accent1">
                    <a:lumMod val="75000"/>
                  </a:schemeClr>
                </a:solidFill>
              </a:rPr>
              <a:t>a,b,c</a:t>
            </a:r>
            <a:r>
              <a:rPr lang="tr-TR" sz="2600" dirty="0">
                <a:solidFill>
                  <a:schemeClr val="accent1">
                    <a:lumMod val="75000"/>
                  </a:schemeClr>
                </a:solidFill>
              </a:rPr>
              <a:t> elemanları tamsayı türünde olan dizilerdir.</a:t>
            </a:r>
          </a:p>
          <a:p>
            <a:r>
              <a:rPr lang="tr-TR" sz="2600" dirty="0" err="1"/>
              <a:t>int</a:t>
            </a:r>
            <a:r>
              <a:rPr lang="tr-TR" sz="2600" dirty="0"/>
              <a:t> a[30], b; </a:t>
            </a:r>
            <a:r>
              <a:rPr lang="tr-TR" sz="2600" dirty="0">
                <a:solidFill>
                  <a:schemeClr val="accent1">
                    <a:lumMod val="75000"/>
                  </a:schemeClr>
                </a:solidFill>
              </a:rPr>
              <a:t>Dizi tanımlamaları diğer değişken tanımlamaları ile beraber kullanılabilir.</a:t>
            </a:r>
          </a:p>
          <a:p>
            <a:endParaRPr lang="tr-TR" sz="2600" dirty="0">
              <a:solidFill>
                <a:schemeClr val="tx1"/>
              </a:solidFill>
            </a:endParaRPr>
          </a:p>
        </p:txBody>
      </p:sp>
    </p:spTree>
    <p:extLst>
      <p:ext uri="{BB962C8B-B14F-4D97-AF65-F5344CB8AC3E}">
        <p14:creationId xmlns:p14="http://schemas.microsoft.com/office/powerpoint/2010/main" val="780808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157F1A-20D1-4BA3-9919-814E12B9790C}"/>
              </a:ext>
            </a:extLst>
          </p:cNvPr>
          <p:cNvSpPr>
            <a:spLocks noGrp="1"/>
          </p:cNvSpPr>
          <p:nvPr>
            <p:ph type="title"/>
          </p:nvPr>
        </p:nvSpPr>
        <p:spPr/>
        <p:txBody>
          <a:bodyPr>
            <a:noAutofit/>
          </a:bodyPr>
          <a:lstStyle/>
          <a:p>
            <a:r>
              <a:rPr lang="tr-TR" sz="2400" b="1" dirty="0">
                <a:solidFill>
                  <a:srgbClr val="FF0000"/>
                </a:solidFill>
              </a:rPr>
              <a:t>Buraya kadarki kısımda sadece diziyi tanımladık. Fakat dizi içindeki değişkenlere bir şey atamadık. Şimdi dizilere başlangıç atamayı görelim.</a:t>
            </a:r>
          </a:p>
        </p:txBody>
      </p:sp>
      <p:sp>
        <p:nvSpPr>
          <p:cNvPr id="3" name="İçerik Yer Tutucusu 2">
            <a:extLst>
              <a:ext uri="{FF2B5EF4-FFF2-40B4-BE49-F238E27FC236}">
                <a16:creationId xmlns:a16="http://schemas.microsoft.com/office/drawing/2014/main" id="{402A1681-EF75-4448-8AE2-0E7E20F60D3D}"/>
              </a:ext>
            </a:extLst>
          </p:cNvPr>
          <p:cNvSpPr>
            <a:spLocks noGrp="1"/>
          </p:cNvSpPr>
          <p:nvPr>
            <p:ph idx="1"/>
          </p:nvPr>
        </p:nvSpPr>
        <p:spPr/>
        <p:txBody>
          <a:bodyPr>
            <a:normAutofit lnSpcReduction="10000"/>
          </a:bodyPr>
          <a:lstStyle/>
          <a:p>
            <a:pPr marL="109728" indent="0">
              <a:buNone/>
            </a:pPr>
            <a:r>
              <a:rPr lang="tr-TR" sz="2400" b="1" dirty="0"/>
              <a:t>Örnek: </a:t>
            </a:r>
            <a:r>
              <a:rPr lang="tr-TR" sz="2400" dirty="0"/>
              <a:t>İlk değeri 15,ikinci değeri 25, üçüncü değeri 67 ve dördüncü değeri 43 olan bir tam sayı dizisi tanımlayınız ve değerleri atayınız.</a:t>
            </a:r>
          </a:p>
          <a:p>
            <a:pPr marL="402336" lvl="1" indent="0">
              <a:buNone/>
            </a:pPr>
            <a:r>
              <a:rPr lang="tr-TR" sz="1600" dirty="0">
                <a:solidFill>
                  <a:srgbClr val="808080"/>
                </a:solidFill>
                <a:latin typeface="Consolas" panose="020B0609020204030204" pitchFamily="49" charset="0"/>
              </a:rPr>
              <a:t>#include</a:t>
            </a:r>
            <a:r>
              <a:rPr lang="tr-TR" sz="1600" dirty="0">
                <a:solidFill>
                  <a:srgbClr val="000000"/>
                </a:solidFill>
                <a:latin typeface="Consolas" panose="020B0609020204030204" pitchFamily="49" charset="0"/>
              </a:rPr>
              <a:t> </a:t>
            </a:r>
            <a:r>
              <a:rPr lang="tr-TR" sz="1600" dirty="0">
                <a:solidFill>
                  <a:srgbClr val="A31515"/>
                </a:solidFill>
                <a:latin typeface="Consolas" panose="020B0609020204030204" pitchFamily="49" charset="0"/>
              </a:rPr>
              <a:t>&lt;</a:t>
            </a:r>
            <a:r>
              <a:rPr lang="tr-TR" sz="1600" dirty="0" err="1">
                <a:solidFill>
                  <a:srgbClr val="A31515"/>
                </a:solidFill>
                <a:latin typeface="Consolas" panose="020B0609020204030204" pitchFamily="49" charset="0"/>
              </a:rPr>
              <a:t>iostream</a:t>
            </a:r>
            <a:r>
              <a:rPr lang="tr-TR" sz="1600" dirty="0">
                <a:solidFill>
                  <a:srgbClr val="A31515"/>
                </a:solidFill>
                <a:latin typeface="Consolas" panose="020B0609020204030204" pitchFamily="49" charset="0"/>
              </a:rPr>
              <a:t>&gt;</a:t>
            </a:r>
            <a:endParaRPr lang="tr-TR" sz="1600" dirty="0">
              <a:solidFill>
                <a:srgbClr val="000000"/>
              </a:solidFill>
              <a:latin typeface="Consolas" panose="020B0609020204030204" pitchFamily="49" charset="0"/>
            </a:endParaRPr>
          </a:p>
          <a:p>
            <a:pPr marL="402336" lvl="1" indent="0">
              <a:buNone/>
            </a:pPr>
            <a:r>
              <a:rPr lang="tr-TR" sz="1600" dirty="0" err="1">
                <a:solidFill>
                  <a:srgbClr val="0000FF"/>
                </a:solidFill>
                <a:latin typeface="Consolas" panose="020B0609020204030204" pitchFamily="49" charset="0"/>
              </a:rPr>
              <a:t>using</a:t>
            </a:r>
            <a:r>
              <a:rPr lang="tr-TR" sz="1600" dirty="0">
                <a:solidFill>
                  <a:srgbClr val="000000"/>
                </a:solidFill>
                <a:latin typeface="Consolas" panose="020B0609020204030204" pitchFamily="49" charset="0"/>
              </a:rPr>
              <a:t> </a:t>
            </a:r>
            <a:r>
              <a:rPr lang="tr-TR" sz="1600" dirty="0" err="1">
                <a:solidFill>
                  <a:srgbClr val="0000FF"/>
                </a:solidFill>
                <a:latin typeface="Consolas" panose="020B0609020204030204" pitchFamily="49" charset="0"/>
              </a:rPr>
              <a:t>namespace</a:t>
            </a:r>
            <a:r>
              <a:rPr lang="tr-TR" sz="1600" dirty="0">
                <a:solidFill>
                  <a:srgbClr val="000000"/>
                </a:solidFill>
                <a:latin typeface="Consolas" panose="020B0609020204030204" pitchFamily="49" charset="0"/>
              </a:rPr>
              <a:t> </a:t>
            </a:r>
            <a:r>
              <a:rPr lang="tr-TR" sz="1600" dirty="0" err="1">
                <a:solidFill>
                  <a:srgbClr val="000000"/>
                </a:solidFill>
                <a:latin typeface="Consolas" panose="020B0609020204030204" pitchFamily="49" charset="0"/>
              </a:rPr>
              <a:t>std</a:t>
            </a:r>
            <a:r>
              <a:rPr lang="tr-TR" sz="1600" dirty="0">
                <a:solidFill>
                  <a:srgbClr val="000000"/>
                </a:solidFill>
                <a:latin typeface="Consolas" panose="020B0609020204030204" pitchFamily="49" charset="0"/>
              </a:rPr>
              <a:t>;</a:t>
            </a:r>
          </a:p>
          <a:p>
            <a:pPr lvl="1"/>
            <a:endParaRPr lang="tr-TR" sz="1600" dirty="0">
              <a:solidFill>
                <a:srgbClr val="000000"/>
              </a:solidFill>
              <a:latin typeface="Consolas" panose="020B0609020204030204" pitchFamily="49" charset="0"/>
            </a:endParaRPr>
          </a:p>
          <a:p>
            <a:pPr marL="402336" lvl="1" indent="0">
              <a:buNone/>
            </a:pPr>
            <a:r>
              <a:rPr lang="tr-TR" sz="1600" dirty="0" err="1">
                <a:solidFill>
                  <a:srgbClr val="0000FF"/>
                </a:solidFill>
                <a:latin typeface="Consolas" panose="020B0609020204030204" pitchFamily="49" charset="0"/>
              </a:rPr>
              <a:t>int</a:t>
            </a:r>
            <a:r>
              <a:rPr lang="tr-TR" sz="1600" dirty="0">
                <a:solidFill>
                  <a:srgbClr val="000000"/>
                </a:solidFill>
                <a:latin typeface="Consolas" panose="020B0609020204030204" pitchFamily="49" charset="0"/>
              </a:rPr>
              <a:t> main()</a:t>
            </a:r>
          </a:p>
          <a:p>
            <a:pPr marL="402336" lvl="1" indent="0">
              <a:buNone/>
            </a:pPr>
            <a:r>
              <a:rPr lang="tr-TR" sz="1600" dirty="0">
                <a:solidFill>
                  <a:srgbClr val="000000"/>
                </a:solidFill>
                <a:latin typeface="Consolas" panose="020B0609020204030204" pitchFamily="49" charset="0"/>
              </a:rPr>
              <a:t>{</a:t>
            </a:r>
          </a:p>
          <a:p>
            <a:pPr marL="402336" lvl="1" indent="0">
              <a:buNone/>
            </a:pPr>
            <a:r>
              <a:rPr lang="tr-TR" sz="1600" dirty="0" err="1">
                <a:solidFill>
                  <a:srgbClr val="0000FF"/>
                </a:solidFill>
                <a:latin typeface="Consolas" panose="020B0609020204030204" pitchFamily="49" charset="0"/>
              </a:rPr>
              <a:t>int</a:t>
            </a:r>
            <a:r>
              <a:rPr lang="tr-TR" sz="1600" dirty="0">
                <a:solidFill>
                  <a:srgbClr val="000000"/>
                </a:solidFill>
                <a:latin typeface="Consolas" panose="020B0609020204030204" pitchFamily="49" charset="0"/>
              </a:rPr>
              <a:t> a[4];</a:t>
            </a:r>
          </a:p>
          <a:p>
            <a:pPr marL="402336" lvl="1" indent="0">
              <a:buNone/>
            </a:pPr>
            <a:endParaRPr lang="tr-TR" sz="1600" dirty="0">
              <a:solidFill>
                <a:srgbClr val="000000"/>
              </a:solidFill>
              <a:latin typeface="Consolas" panose="020B0609020204030204" pitchFamily="49" charset="0"/>
            </a:endParaRPr>
          </a:p>
          <a:p>
            <a:pPr marL="402336" lvl="1" indent="0">
              <a:buNone/>
            </a:pPr>
            <a:r>
              <a:rPr lang="tr-TR" sz="1600" dirty="0">
                <a:solidFill>
                  <a:srgbClr val="000000"/>
                </a:solidFill>
                <a:latin typeface="Consolas" panose="020B0609020204030204" pitchFamily="49" charset="0"/>
              </a:rPr>
              <a:t>a[0] = 15;</a:t>
            </a:r>
          </a:p>
          <a:p>
            <a:pPr marL="402336" lvl="1" indent="0">
              <a:buNone/>
            </a:pPr>
            <a:r>
              <a:rPr lang="tr-TR" sz="1600" dirty="0">
                <a:solidFill>
                  <a:srgbClr val="000000"/>
                </a:solidFill>
                <a:latin typeface="Consolas" panose="020B0609020204030204" pitchFamily="49" charset="0"/>
              </a:rPr>
              <a:t>a[1] = 25;</a:t>
            </a:r>
          </a:p>
          <a:p>
            <a:pPr marL="402336" lvl="1" indent="0">
              <a:buNone/>
            </a:pPr>
            <a:r>
              <a:rPr lang="tr-TR" sz="1600" dirty="0">
                <a:solidFill>
                  <a:srgbClr val="000000"/>
                </a:solidFill>
                <a:latin typeface="Consolas" panose="020B0609020204030204" pitchFamily="49" charset="0"/>
              </a:rPr>
              <a:t>a[2] = 67;</a:t>
            </a:r>
          </a:p>
          <a:p>
            <a:pPr marL="402336" lvl="1" indent="0">
              <a:buNone/>
            </a:pPr>
            <a:r>
              <a:rPr lang="tr-TR" sz="1600" dirty="0">
                <a:solidFill>
                  <a:srgbClr val="000000"/>
                </a:solidFill>
                <a:latin typeface="Consolas" panose="020B0609020204030204" pitchFamily="49" charset="0"/>
              </a:rPr>
              <a:t>a[3] = 45;</a:t>
            </a:r>
          </a:p>
          <a:p>
            <a:pPr marL="402336" lvl="1" indent="0">
              <a:buNone/>
            </a:pPr>
            <a:r>
              <a:rPr lang="tr-TR" sz="1600" dirty="0" err="1">
                <a:solidFill>
                  <a:srgbClr val="000000"/>
                </a:solidFill>
                <a:latin typeface="Consolas" panose="020B0609020204030204" pitchFamily="49" charset="0"/>
              </a:rPr>
              <a:t>cout</a:t>
            </a:r>
            <a:r>
              <a:rPr lang="tr-TR" sz="1600" dirty="0">
                <a:solidFill>
                  <a:srgbClr val="000000"/>
                </a:solidFill>
                <a:latin typeface="Consolas" panose="020B0609020204030204" pitchFamily="49" charset="0"/>
              </a:rPr>
              <a:t> </a:t>
            </a:r>
            <a:r>
              <a:rPr lang="tr-TR" sz="1600" dirty="0">
                <a:solidFill>
                  <a:srgbClr val="008080"/>
                </a:solidFill>
                <a:latin typeface="Consolas" panose="020B0609020204030204" pitchFamily="49" charset="0"/>
              </a:rPr>
              <a:t>&lt;&lt;</a:t>
            </a:r>
            <a:r>
              <a:rPr lang="tr-TR" sz="1600" dirty="0">
                <a:solidFill>
                  <a:srgbClr val="000000"/>
                </a:solidFill>
                <a:latin typeface="Consolas" panose="020B0609020204030204" pitchFamily="49" charset="0"/>
              </a:rPr>
              <a:t> a[0] </a:t>
            </a:r>
            <a:r>
              <a:rPr lang="tr-TR" sz="1600" dirty="0">
                <a:solidFill>
                  <a:srgbClr val="008080"/>
                </a:solidFill>
                <a:latin typeface="Consolas" panose="020B0609020204030204" pitchFamily="49" charset="0"/>
              </a:rPr>
              <a:t>&lt;&lt;</a:t>
            </a:r>
            <a:r>
              <a:rPr lang="tr-TR" sz="1600" dirty="0">
                <a:solidFill>
                  <a:srgbClr val="000000"/>
                </a:solidFill>
                <a:latin typeface="Consolas" panose="020B0609020204030204" pitchFamily="49" charset="0"/>
              </a:rPr>
              <a:t> </a:t>
            </a:r>
            <a:r>
              <a:rPr lang="tr-TR" sz="1600" dirty="0" err="1">
                <a:solidFill>
                  <a:srgbClr val="000000"/>
                </a:solidFill>
                <a:latin typeface="Consolas" panose="020B0609020204030204" pitchFamily="49" charset="0"/>
              </a:rPr>
              <a:t>endl</a:t>
            </a:r>
            <a:r>
              <a:rPr lang="tr-TR" sz="1600" dirty="0">
                <a:solidFill>
                  <a:srgbClr val="000000"/>
                </a:solidFill>
                <a:latin typeface="Consolas" panose="020B0609020204030204" pitchFamily="49" charset="0"/>
              </a:rPr>
              <a:t> </a:t>
            </a:r>
            <a:r>
              <a:rPr lang="tr-TR" sz="1600" dirty="0">
                <a:solidFill>
                  <a:srgbClr val="008080"/>
                </a:solidFill>
                <a:latin typeface="Consolas" panose="020B0609020204030204" pitchFamily="49" charset="0"/>
              </a:rPr>
              <a:t>&lt;&lt;</a:t>
            </a:r>
            <a:r>
              <a:rPr lang="tr-TR" sz="1600" dirty="0">
                <a:solidFill>
                  <a:srgbClr val="000000"/>
                </a:solidFill>
                <a:latin typeface="Consolas" panose="020B0609020204030204" pitchFamily="49" charset="0"/>
              </a:rPr>
              <a:t> a[1] </a:t>
            </a:r>
            <a:r>
              <a:rPr lang="tr-TR" sz="1600" dirty="0">
                <a:solidFill>
                  <a:srgbClr val="008080"/>
                </a:solidFill>
                <a:latin typeface="Consolas" panose="020B0609020204030204" pitchFamily="49" charset="0"/>
              </a:rPr>
              <a:t>&lt;&lt;</a:t>
            </a:r>
            <a:r>
              <a:rPr lang="tr-TR" sz="1600" dirty="0">
                <a:solidFill>
                  <a:srgbClr val="000000"/>
                </a:solidFill>
                <a:latin typeface="Consolas" panose="020B0609020204030204" pitchFamily="49" charset="0"/>
              </a:rPr>
              <a:t> </a:t>
            </a:r>
            <a:r>
              <a:rPr lang="tr-TR" sz="1600" dirty="0" err="1">
                <a:solidFill>
                  <a:srgbClr val="000000"/>
                </a:solidFill>
                <a:latin typeface="Consolas" panose="020B0609020204030204" pitchFamily="49" charset="0"/>
              </a:rPr>
              <a:t>endl</a:t>
            </a:r>
            <a:r>
              <a:rPr lang="tr-TR" sz="1600" dirty="0">
                <a:solidFill>
                  <a:srgbClr val="000000"/>
                </a:solidFill>
                <a:latin typeface="Consolas" panose="020B0609020204030204" pitchFamily="49" charset="0"/>
              </a:rPr>
              <a:t> </a:t>
            </a:r>
            <a:r>
              <a:rPr lang="tr-TR" sz="1600" dirty="0">
                <a:solidFill>
                  <a:srgbClr val="008080"/>
                </a:solidFill>
                <a:latin typeface="Consolas" panose="020B0609020204030204" pitchFamily="49" charset="0"/>
              </a:rPr>
              <a:t>&lt;&lt;</a:t>
            </a:r>
            <a:r>
              <a:rPr lang="tr-TR" sz="1600" dirty="0">
                <a:solidFill>
                  <a:srgbClr val="000000"/>
                </a:solidFill>
                <a:latin typeface="Consolas" panose="020B0609020204030204" pitchFamily="49" charset="0"/>
              </a:rPr>
              <a:t> a[2] </a:t>
            </a:r>
            <a:r>
              <a:rPr lang="tr-TR" sz="1600" dirty="0">
                <a:solidFill>
                  <a:srgbClr val="008080"/>
                </a:solidFill>
                <a:latin typeface="Consolas" panose="020B0609020204030204" pitchFamily="49" charset="0"/>
              </a:rPr>
              <a:t>&lt;&lt;</a:t>
            </a:r>
            <a:r>
              <a:rPr lang="tr-TR" sz="1600" dirty="0">
                <a:solidFill>
                  <a:srgbClr val="000000"/>
                </a:solidFill>
                <a:latin typeface="Consolas" panose="020B0609020204030204" pitchFamily="49" charset="0"/>
              </a:rPr>
              <a:t> </a:t>
            </a:r>
            <a:r>
              <a:rPr lang="tr-TR" sz="1600" dirty="0" err="1">
                <a:solidFill>
                  <a:srgbClr val="000000"/>
                </a:solidFill>
                <a:latin typeface="Consolas" panose="020B0609020204030204" pitchFamily="49" charset="0"/>
              </a:rPr>
              <a:t>endl</a:t>
            </a:r>
            <a:r>
              <a:rPr lang="tr-TR" sz="1600" dirty="0">
                <a:solidFill>
                  <a:srgbClr val="000000"/>
                </a:solidFill>
                <a:latin typeface="Consolas" panose="020B0609020204030204" pitchFamily="49" charset="0"/>
              </a:rPr>
              <a:t> </a:t>
            </a:r>
            <a:r>
              <a:rPr lang="tr-TR" sz="1600" dirty="0">
                <a:solidFill>
                  <a:srgbClr val="008080"/>
                </a:solidFill>
                <a:latin typeface="Consolas" panose="020B0609020204030204" pitchFamily="49" charset="0"/>
              </a:rPr>
              <a:t>&lt;&lt;</a:t>
            </a:r>
            <a:r>
              <a:rPr lang="tr-TR" sz="1600" dirty="0">
                <a:solidFill>
                  <a:srgbClr val="000000"/>
                </a:solidFill>
                <a:latin typeface="Consolas" panose="020B0609020204030204" pitchFamily="49" charset="0"/>
              </a:rPr>
              <a:t> a[3] </a:t>
            </a:r>
            <a:r>
              <a:rPr lang="tr-TR" sz="1600" dirty="0">
                <a:solidFill>
                  <a:srgbClr val="008080"/>
                </a:solidFill>
                <a:latin typeface="Consolas" panose="020B0609020204030204" pitchFamily="49" charset="0"/>
              </a:rPr>
              <a:t>&lt;&lt;</a:t>
            </a:r>
            <a:r>
              <a:rPr lang="tr-TR" sz="1600" dirty="0">
                <a:solidFill>
                  <a:srgbClr val="000000"/>
                </a:solidFill>
                <a:latin typeface="Consolas" panose="020B0609020204030204" pitchFamily="49" charset="0"/>
              </a:rPr>
              <a:t> </a:t>
            </a:r>
            <a:r>
              <a:rPr lang="tr-TR" sz="1600" dirty="0" err="1">
                <a:solidFill>
                  <a:srgbClr val="000000"/>
                </a:solidFill>
                <a:latin typeface="Consolas" panose="020B0609020204030204" pitchFamily="49" charset="0"/>
              </a:rPr>
              <a:t>endl</a:t>
            </a:r>
            <a:r>
              <a:rPr lang="tr-TR" sz="1600" dirty="0">
                <a:solidFill>
                  <a:srgbClr val="000000"/>
                </a:solidFill>
                <a:latin typeface="Consolas" panose="020B0609020204030204" pitchFamily="49" charset="0"/>
              </a:rPr>
              <a:t>;</a:t>
            </a:r>
          </a:p>
          <a:p>
            <a:pPr marL="402336" lvl="1" indent="0">
              <a:buNone/>
            </a:pPr>
            <a:r>
              <a:rPr lang="tr-TR" sz="1600" dirty="0">
                <a:solidFill>
                  <a:srgbClr val="000000"/>
                </a:solidFill>
                <a:latin typeface="Consolas" panose="020B0609020204030204" pitchFamily="49" charset="0"/>
              </a:rPr>
              <a:t>}</a:t>
            </a:r>
            <a:endParaRPr lang="tr-TR" sz="2200" dirty="0"/>
          </a:p>
        </p:txBody>
      </p:sp>
    </p:spTree>
    <p:extLst>
      <p:ext uri="{BB962C8B-B14F-4D97-AF65-F5344CB8AC3E}">
        <p14:creationId xmlns:p14="http://schemas.microsoft.com/office/powerpoint/2010/main" val="1912384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885840-A1DE-4448-9259-7C47631E805B}"/>
              </a:ext>
            </a:extLst>
          </p:cNvPr>
          <p:cNvSpPr>
            <a:spLocks noGrp="1"/>
          </p:cNvSpPr>
          <p:nvPr>
            <p:ph idx="1"/>
          </p:nvPr>
        </p:nvSpPr>
        <p:spPr>
          <a:xfrm>
            <a:off x="609600" y="1497069"/>
            <a:ext cx="10972800" cy="4325112"/>
          </a:xfrm>
        </p:spPr>
        <p:txBody>
          <a:bodyPr>
            <a:normAutofit/>
          </a:bodyPr>
          <a:lstStyle/>
          <a:p>
            <a:r>
              <a:rPr lang="tr-TR" sz="2000" dirty="0"/>
              <a:t>Görüldüğü gibi dizi içindeki her bir indekse değer atadık. Ancak 4 değer değil de 100 değer olsaydı, tek tek bunları yazmak çok uzun sürecekti. Bu nedenle şimdi daha pratik bir dizi tanımlama şekli göreceğiz. Bir önceki slaytta yer alan örneği şu şekilde de yapabiliriz:</a:t>
            </a:r>
          </a:p>
          <a:p>
            <a:endParaRPr lang="tr-TR" sz="2000" dirty="0"/>
          </a:p>
          <a:p>
            <a:pPr marL="667512" lvl="2" indent="0">
              <a:buNone/>
            </a:pPr>
            <a:r>
              <a:rPr lang="tr-TR" sz="1400" dirty="0">
                <a:solidFill>
                  <a:srgbClr val="808080"/>
                </a:solidFill>
                <a:latin typeface="Consolas" panose="020B0609020204030204" pitchFamily="49" charset="0"/>
              </a:rPr>
              <a:t>#include</a:t>
            </a:r>
            <a:r>
              <a:rPr lang="tr-TR" sz="1400" dirty="0">
                <a:solidFill>
                  <a:srgbClr val="000000"/>
                </a:solidFill>
                <a:latin typeface="Consolas" panose="020B0609020204030204" pitchFamily="49" charset="0"/>
              </a:rPr>
              <a:t> </a:t>
            </a:r>
            <a:r>
              <a:rPr lang="tr-TR" sz="1400" dirty="0">
                <a:solidFill>
                  <a:srgbClr val="A31515"/>
                </a:solidFill>
                <a:latin typeface="Consolas" panose="020B0609020204030204" pitchFamily="49" charset="0"/>
              </a:rPr>
              <a:t>&lt;</a:t>
            </a:r>
            <a:r>
              <a:rPr lang="tr-TR" sz="1400" dirty="0" err="1">
                <a:solidFill>
                  <a:srgbClr val="A31515"/>
                </a:solidFill>
                <a:latin typeface="Consolas" panose="020B0609020204030204" pitchFamily="49" charset="0"/>
              </a:rPr>
              <a:t>iostream</a:t>
            </a:r>
            <a:r>
              <a:rPr lang="tr-TR" sz="1400" dirty="0">
                <a:solidFill>
                  <a:srgbClr val="A31515"/>
                </a:solidFill>
                <a:latin typeface="Consolas" panose="020B0609020204030204" pitchFamily="49" charset="0"/>
              </a:rPr>
              <a:t>&gt;</a:t>
            </a:r>
            <a:endParaRPr lang="tr-TR" sz="1400" dirty="0">
              <a:solidFill>
                <a:srgbClr val="000000"/>
              </a:solidFill>
              <a:latin typeface="Consolas" panose="020B0609020204030204" pitchFamily="49" charset="0"/>
            </a:endParaRPr>
          </a:p>
          <a:p>
            <a:pPr marL="667512" lvl="2" indent="0">
              <a:buNone/>
            </a:pPr>
            <a:r>
              <a:rPr lang="tr-TR" sz="1400" dirty="0" err="1">
                <a:solidFill>
                  <a:srgbClr val="0000FF"/>
                </a:solidFill>
                <a:latin typeface="Consolas" panose="020B0609020204030204" pitchFamily="49" charset="0"/>
              </a:rPr>
              <a:t>using</a:t>
            </a:r>
            <a:r>
              <a:rPr lang="tr-TR" sz="1400" dirty="0">
                <a:solidFill>
                  <a:srgbClr val="000000"/>
                </a:solidFill>
                <a:latin typeface="Consolas" panose="020B0609020204030204" pitchFamily="49" charset="0"/>
              </a:rPr>
              <a:t> </a:t>
            </a:r>
            <a:r>
              <a:rPr lang="tr-TR" sz="1400" dirty="0" err="1">
                <a:solidFill>
                  <a:srgbClr val="0000FF"/>
                </a:solidFill>
                <a:latin typeface="Consolas" panose="020B0609020204030204" pitchFamily="49" charset="0"/>
              </a:rPr>
              <a:t>namespace</a:t>
            </a:r>
            <a:r>
              <a:rPr lang="tr-TR" sz="1400" dirty="0">
                <a:solidFill>
                  <a:srgbClr val="000000"/>
                </a:solidFill>
                <a:latin typeface="Consolas" panose="020B0609020204030204" pitchFamily="49" charset="0"/>
              </a:rPr>
              <a:t> </a:t>
            </a:r>
            <a:r>
              <a:rPr lang="tr-TR" sz="1400" dirty="0" err="1">
                <a:solidFill>
                  <a:srgbClr val="000000"/>
                </a:solidFill>
                <a:latin typeface="Consolas" panose="020B0609020204030204" pitchFamily="49" charset="0"/>
              </a:rPr>
              <a:t>std</a:t>
            </a:r>
            <a:r>
              <a:rPr lang="tr-TR" sz="1400" dirty="0">
                <a:solidFill>
                  <a:srgbClr val="000000"/>
                </a:solidFill>
                <a:latin typeface="Consolas" panose="020B0609020204030204" pitchFamily="49" charset="0"/>
              </a:rPr>
              <a:t>;</a:t>
            </a:r>
          </a:p>
          <a:p>
            <a:pPr marL="667512" lvl="2" indent="0">
              <a:buNone/>
            </a:pPr>
            <a:endParaRPr lang="tr-TR" sz="1400" dirty="0">
              <a:solidFill>
                <a:srgbClr val="000000"/>
              </a:solidFill>
              <a:latin typeface="Consolas" panose="020B0609020204030204" pitchFamily="49" charset="0"/>
            </a:endParaRPr>
          </a:p>
          <a:p>
            <a:pPr marL="667512" lvl="2" indent="0">
              <a:buNone/>
            </a:pPr>
            <a:r>
              <a:rPr lang="tr-TR" sz="1400" dirty="0" err="1">
                <a:solidFill>
                  <a:srgbClr val="0000FF"/>
                </a:solidFill>
                <a:latin typeface="Consolas" panose="020B0609020204030204" pitchFamily="49" charset="0"/>
              </a:rPr>
              <a:t>int</a:t>
            </a:r>
            <a:r>
              <a:rPr lang="tr-TR" sz="1400" dirty="0">
                <a:solidFill>
                  <a:srgbClr val="000000"/>
                </a:solidFill>
                <a:latin typeface="Consolas" panose="020B0609020204030204" pitchFamily="49" charset="0"/>
              </a:rPr>
              <a:t> main()</a:t>
            </a:r>
          </a:p>
          <a:p>
            <a:pPr marL="667512" lvl="2" indent="0">
              <a:buNone/>
            </a:pPr>
            <a:r>
              <a:rPr lang="tr-TR" sz="1400" dirty="0">
                <a:solidFill>
                  <a:srgbClr val="000000"/>
                </a:solidFill>
                <a:latin typeface="Consolas" panose="020B0609020204030204" pitchFamily="49" charset="0"/>
              </a:rPr>
              <a:t>{</a:t>
            </a:r>
          </a:p>
          <a:p>
            <a:pPr marL="667512" lvl="2" indent="0">
              <a:buNone/>
            </a:pPr>
            <a:r>
              <a:rPr lang="tr-TR" sz="1400" dirty="0" err="1">
                <a:solidFill>
                  <a:srgbClr val="0000FF"/>
                </a:solidFill>
                <a:latin typeface="Consolas" panose="020B0609020204030204" pitchFamily="49" charset="0"/>
              </a:rPr>
              <a:t>int</a:t>
            </a:r>
            <a:r>
              <a:rPr lang="tr-TR" sz="1400" dirty="0">
                <a:solidFill>
                  <a:srgbClr val="000000"/>
                </a:solidFill>
                <a:latin typeface="Consolas" panose="020B0609020204030204" pitchFamily="49" charset="0"/>
              </a:rPr>
              <a:t> a[4] = { 15,25,67,43 };</a:t>
            </a:r>
          </a:p>
          <a:p>
            <a:pPr marL="667512" lvl="2" indent="0">
              <a:buNone/>
            </a:pPr>
            <a:r>
              <a:rPr lang="tr-TR" sz="1400" dirty="0" err="1">
                <a:solidFill>
                  <a:srgbClr val="000000"/>
                </a:solidFill>
                <a:latin typeface="Consolas" panose="020B0609020204030204" pitchFamily="49" charset="0"/>
              </a:rPr>
              <a:t>cout</a:t>
            </a:r>
            <a:r>
              <a:rPr lang="tr-TR" sz="1400" dirty="0">
                <a:solidFill>
                  <a:srgbClr val="000000"/>
                </a:solidFill>
                <a:latin typeface="Consolas" panose="020B0609020204030204" pitchFamily="49" charset="0"/>
              </a:rPr>
              <a:t> </a:t>
            </a:r>
            <a:r>
              <a:rPr lang="tr-TR" sz="1400" dirty="0">
                <a:solidFill>
                  <a:srgbClr val="008080"/>
                </a:solidFill>
                <a:latin typeface="Consolas" panose="020B0609020204030204" pitchFamily="49" charset="0"/>
              </a:rPr>
              <a:t>&lt;&lt;</a:t>
            </a:r>
            <a:r>
              <a:rPr lang="tr-TR" sz="1400" dirty="0">
                <a:solidFill>
                  <a:srgbClr val="000000"/>
                </a:solidFill>
                <a:latin typeface="Consolas" panose="020B0609020204030204" pitchFamily="49" charset="0"/>
              </a:rPr>
              <a:t> a[0] </a:t>
            </a:r>
            <a:r>
              <a:rPr lang="tr-TR" sz="1400" dirty="0">
                <a:solidFill>
                  <a:srgbClr val="008080"/>
                </a:solidFill>
                <a:latin typeface="Consolas" panose="020B0609020204030204" pitchFamily="49" charset="0"/>
              </a:rPr>
              <a:t>&lt;&lt;</a:t>
            </a:r>
            <a:r>
              <a:rPr lang="tr-TR" sz="1400" dirty="0">
                <a:solidFill>
                  <a:srgbClr val="000000"/>
                </a:solidFill>
                <a:latin typeface="Consolas" panose="020B0609020204030204" pitchFamily="49" charset="0"/>
              </a:rPr>
              <a:t> </a:t>
            </a:r>
            <a:r>
              <a:rPr lang="tr-TR" sz="1400" dirty="0" err="1">
                <a:solidFill>
                  <a:srgbClr val="000000"/>
                </a:solidFill>
                <a:latin typeface="Consolas" panose="020B0609020204030204" pitchFamily="49" charset="0"/>
              </a:rPr>
              <a:t>endl</a:t>
            </a:r>
            <a:r>
              <a:rPr lang="tr-TR" sz="1400" dirty="0">
                <a:solidFill>
                  <a:srgbClr val="000000"/>
                </a:solidFill>
                <a:latin typeface="Consolas" panose="020B0609020204030204" pitchFamily="49" charset="0"/>
              </a:rPr>
              <a:t> </a:t>
            </a:r>
            <a:r>
              <a:rPr lang="tr-TR" sz="1400" dirty="0">
                <a:solidFill>
                  <a:srgbClr val="008080"/>
                </a:solidFill>
                <a:latin typeface="Consolas" panose="020B0609020204030204" pitchFamily="49" charset="0"/>
              </a:rPr>
              <a:t>&lt;&lt;</a:t>
            </a:r>
            <a:r>
              <a:rPr lang="tr-TR" sz="1400" dirty="0">
                <a:solidFill>
                  <a:srgbClr val="000000"/>
                </a:solidFill>
                <a:latin typeface="Consolas" panose="020B0609020204030204" pitchFamily="49" charset="0"/>
              </a:rPr>
              <a:t> a[1] </a:t>
            </a:r>
            <a:r>
              <a:rPr lang="tr-TR" sz="1400" dirty="0">
                <a:solidFill>
                  <a:srgbClr val="008080"/>
                </a:solidFill>
                <a:latin typeface="Consolas" panose="020B0609020204030204" pitchFamily="49" charset="0"/>
              </a:rPr>
              <a:t>&lt;&lt;</a:t>
            </a:r>
            <a:r>
              <a:rPr lang="tr-TR" sz="1400" dirty="0">
                <a:solidFill>
                  <a:srgbClr val="000000"/>
                </a:solidFill>
                <a:latin typeface="Consolas" panose="020B0609020204030204" pitchFamily="49" charset="0"/>
              </a:rPr>
              <a:t> </a:t>
            </a:r>
            <a:r>
              <a:rPr lang="tr-TR" sz="1400" dirty="0" err="1">
                <a:solidFill>
                  <a:srgbClr val="000000"/>
                </a:solidFill>
                <a:latin typeface="Consolas" panose="020B0609020204030204" pitchFamily="49" charset="0"/>
              </a:rPr>
              <a:t>endl</a:t>
            </a:r>
            <a:r>
              <a:rPr lang="tr-TR" sz="1400" dirty="0">
                <a:solidFill>
                  <a:srgbClr val="000000"/>
                </a:solidFill>
                <a:latin typeface="Consolas" panose="020B0609020204030204" pitchFamily="49" charset="0"/>
              </a:rPr>
              <a:t> </a:t>
            </a:r>
            <a:r>
              <a:rPr lang="tr-TR" sz="1400" dirty="0">
                <a:solidFill>
                  <a:srgbClr val="008080"/>
                </a:solidFill>
                <a:latin typeface="Consolas" panose="020B0609020204030204" pitchFamily="49" charset="0"/>
              </a:rPr>
              <a:t>&lt;&lt;</a:t>
            </a:r>
            <a:r>
              <a:rPr lang="tr-TR" sz="1400" dirty="0">
                <a:solidFill>
                  <a:srgbClr val="000000"/>
                </a:solidFill>
                <a:latin typeface="Consolas" panose="020B0609020204030204" pitchFamily="49" charset="0"/>
              </a:rPr>
              <a:t> a[2] </a:t>
            </a:r>
            <a:r>
              <a:rPr lang="tr-TR" sz="1400" dirty="0">
                <a:solidFill>
                  <a:srgbClr val="008080"/>
                </a:solidFill>
                <a:latin typeface="Consolas" panose="020B0609020204030204" pitchFamily="49" charset="0"/>
              </a:rPr>
              <a:t>&lt;&lt;</a:t>
            </a:r>
            <a:r>
              <a:rPr lang="tr-TR" sz="1400" dirty="0">
                <a:solidFill>
                  <a:srgbClr val="000000"/>
                </a:solidFill>
                <a:latin typeface="Consolas" panose="020B0609020204030204" pitchFamily="49" charset="0"/>
              </a:rPr>
              <a:t> </a:t>
            </a:r>
            <a:r>
              <a:rPr lang="tr-TR" sz="1400" dirty="0" err="1">
                <a:solidFill>
                  <a:srgbClr val="000000"/>
                </a:solidFill>
                <a:latin typeface="Consolas" panose="020B0609020204030204" pitchFamily="49" charset="0"/>
              </a:rPr>
              <a:t>endl</a:t>
            </a:r>
            <a:r>
              <a:rPr lang="tr-TR" sz="1400" dirty="0">
                <a:solidFill>
                  <a:srgbClr val="000000"/>
                </a:solidFill>
                <a:latin typeface="Consolas" panose="020B0609020204030204" pitchFamily="49" charset="0"/>
              </a:rPr>
              <a:t> </a:t>
            </a:r>
            <a:r>
              <a:rPr lang="tr-TR" sz="1400" dirty="0">
                <a:solidFill>
                  <a:srgbClr val="008080"/>
                </a:solidFill>
                <a:latin typeface="Consolas" panose="020B0609020204030204" pitchFamily="49" charset="0"/>
              </a:rPr>
              <a:t>&lt;&lt;</a:t>
            </a:r>
            <a:r>
              <a:rPr lang="tr-TR" sz="1400" dirty="0">
                <a:solidFill>
                  <a:srgbClr val="000000"/>
                </a:solidFill>
                <a:latin typeface="Consolas" panose="020B0609020204030204" pitchFamily="49" charset="0"/>
              </a:rPr>
              <a:t> a[3] </a:t>
            </a:r>
            <a:r>
              <a:rPr lang="tr-TR" sz="1400" dirty="0">
                <a:solidFill>
                  <a:srgbClr val="008080"/>
                </a:solidFill>
                <a:latin typeface="Consolas" panose="020B0609020204030204" pitchFamily="49" charset="0"/>
              </a:rPr>
              <a:t>&lt;&lt;</a:t>
            </a:r>
            <a:r>
              <a:rPr lang="tr-TR" sz="1400" dirty="0">
                <a:solidFill>
                  <a:srgbClr val="000000"/>
                </a:solidFill>
                <a:latin typeface="Consolas" panose="020B0609020204030204" pitchFamily="49" charset="0"/>
              </a:rPr>
              <a:t> </a:t>
            </a:r>
            <a:r>
              <a:rPr lang="tr-TR" sz="1400" dirty="0" err="1">
                <a:solidFill>
                  <a:srgbClr val="000000"/>
                </a:solidFill>
                <a:latin typeface="Consolas" panose="020B0609020204030204" pitchFamily="49" charset="0"/>
              </a:rPr>
              <a:t>endl</a:t>
            </a:r>
            <a:r>
              <a:rPr lang="tr-TR" sz="1400" dirty="0">
                <a:solidFill>
                  <a:srgbClr val="000000"/>
                </a:solidFill>
                <a:latin typeface="Consolas" panose="020B0609020204030204" pitchFamily="49" charset="0"/>
              </a:rPr>
              <a:t>;</a:t>
            </a:r>
          </a:p>
          <a:p>
            <a:pPr marL="667512" lvl="2" indent="0">
              <a:buNone/>
            </a:pPr>
            <a:r>
              <a:rPr lang="tr-TR" sz="1400" dirty="0">
                <a:solidFill>
                  <a:srgbClr val="000000"/>
                </a:solidFill>
                <a:latin typeface="Consolas" panose="020B0609020204030204" pitchFamily="49" charset="0"/>
              </a:rPr>
              <a:t>}</a:t>
            </a:r>
          </a:p>
          <a:p>
            <a:pPr marL="667512" lvl="2" indent="0">
              <a:buNone/>
            </a:pPr>
            <a:endParaRPr lang="tr-TR" sz="1400" dirty="0">
              <a:solidFill>
                <a:srgbClr val="000000"/>
              </a:solidFill>
              <a:latin typeface="Consolas" panose="020B0609020204030204" pitchFamily="49" charset="0"/>
            </a:endParaRPr>
          </a:p>
        </p:txBody>
      </p:sp>
    </p:spTree>
    <p:extLst>
      <p:ext uri="{BB962C8B-B14F-4D97-AF65-F5344CB8AC3E}">
        <p14:creationId xmlns:p14="http://schemas.microsoft.com/office/powerpoint/2010/main" val="3578121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ğitim sunusu">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Office_16225310_TF03460604" id="{F6EFC989-8B6A-426D-8CC8-42909735A4A0}" vid="{6F0D95CE-7106-4C3E-8D98-EE1220DA24E4}"/>
    </a:ext>
  </a:extLst>
</a:theme>
</file>

<file path=ppt/theme/theme2.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is Teması">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Eğitim sunusu</Template>
  <TotalTime>7334</TotalTime>
  <Words>1181</Words>
  <Application>Microsoft Office PowerPoint</Application>
  <PresentationFormat>Geniş ekran</PresentationFormat>
  <Paragraphs>139</Paragraphs>
  <Slides>15</Slides>
  <Notes>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15</vt:i4>
      </vt:variant>
    </vt:vector>
  </HeadingPairs>
  <TitlesOfParts>
    <vt:vector size="20" baseType="lpstr">
      <vt:lpstr>Calibri</vt:lpstr>
      <vt:lpstr>Consolas</vt:lpstr>
      <vt:lpstr>Georgia</vt:lpstr>
      <vt:lpstr>Wingdings 2</vt:lpstr>
      <vt:lpstr>Eğitim sunusu</vt:lpstr>
      <vt:lpstr>ALGORİTMA ve PROGRAMLAMAYA GİRİŞ</vt:lpstr>
      <vt:lpstr>DİZİLER</vt:lpstr>
      <vt:lpstr>PowerPoint Sunusu</vt:lpstr>
      <vt:lpstr>Tek Boyutlu Diziler</vt:lpstr>
      <vt:lpstr>C++’da Dizi Tanımlaması</vt:lpstr>
      <vt:lpstr>C++’da Dizi Tanımlaması</vt:lpstr>
      <vt:lpstr>Şimdi birkaç dizi örneği ile dizi tanımlamayı pekiştirelim…</vt:lpstr>
      <vt:lpstr>Buraya kadarki kısımda sadece diziyi tanımladık. Fakat dizi içindeki değişkenlere bir şey atamadık. Şimdi dizilere başlangıç atamayı görelim.</vt:lpstr>
      <vt:lpstr>PowerPoint Sunusu</vt:lpstr>
      <vt:lpstr>Peki 100 değişken olsaydı hepsini teker teker cout içine mi yazacaktık.</vt:lpstr>
      <vt:lpstr>Örnek: Edirne kelimesinin harflerini bir diziye atayalım. Ekran çıktısında  Edirne adını tersten yazsın.</vt:lpstr>
      <vt:lpstr>Çok Boyutlu Diziler</vt:lpstr>
      <vt:lpstr>Örnek</vt:lpstr>
      <vt:lpstr>Örnek 3</vt:lpstr>
      <vt:lpstr>Örnek: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AKIŞ ŞEMALARI</dc:title>
  <dc:creator>Berrin Aslan Oztezcan</dc:creator>
  <cp:lastModifiedBy>Sakin Can</cp:lastModifiedBy>
  <cp:revision>323</cp:revision>
  <cp:lastPrinted>2020-12-28T10:24:28Z</cp:lastPrinted>
  <dcterms:created xsi:type="dcterms:W3CDTF">2020-10-18T19:50:27Z</dcterms:created>
  <dcterms:modified xsi:type="dcterms:W3CDTF">2023-12-27T10:35:44Z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