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6" r:id="rId8"/>
    <p:sldId id="262" r:id="rId9"/>
    <p:sldId id="263" r:id="rId10"/>
    <p:sldId id="264" r:id="rId11"/>
    <p:sldId id="265"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5F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kin Can" userId="e5e8eb49-f072-45f8-924a-929b1306a637" providerId="ADAL" clId="{B1E2612D-91BA-4BFD-801F-9E88D0D8FB3B}"/>
    <pc:docChg chg="modSld">
      <pc:chgData name="Sakin Can" userId="e5e8eb49-f072-45f8-924a-929b1306a637" providerId="ADAL" clId="{B1E2612D-91BA-4BFD-801F-9E88D0D8FB3B}" dt="2024-02-14T06:32:28.689" v="22" actId="20577"/>
      <pc:docMkLst>
        <pc:docMk/>
      </pc:docMkLst>
      <pc:sldChg chg="modSp mod">
        <pc:chgData name="Sakin Can" userId="e5e8eb49-f072-45f8-924a-929b1306a637" providerId="ADAL" clId="{B1E2612D-91BA-4BFD-801F-9E88D0D8FB3B}" dt="2024-02-13T08:29:10.097" v="15" actId="20577"/>
        <pc:sldMkLst>
          <pc:docMk/>
          <pc:sldMk cId="4293360095" sldId="256"/>
        </pc:sldMkLst>
        <pc:spChg chg="mod">
          <ac:chgData name="Sakin Can" userId="e5e8eb49-f072-45f8-924a-929b1306a637" providerId="ADAL" clId="{B1E2612D-91BA-4BFD-801F-9E88D0D8FB3B}" dt="2024-02-13T08:29:10.097" v="15" actId="20577"/>
          <ac:spMkLst>
            <pc:docMk/>
            <pc:sldMk cId="4293360095" sldId="256"/>
            <ac:spMk id="4" creationId="{4CB75BC9-F1DE-26E0-8A31-1246B491EAB1}"/>
          </ac:spMkLst>
        </pc:spChg>
      </pc:sldChg>
      <pc:sldChg chg="modSp mod">
        <pc:chgData name="Sakin Can" userId="e5e8eb49-f072-45f8-924a-929b1306a637" providerId="ADAL" clId="{B1E2612D-91BA-4BFD-801F-9E88D0D8FB3B}" dt="2024-02-14T06:32:28.689" v="22" actId="20577"/>
        <pc:sldMkLst>
          <pc:docMk/>
          <pc:sldMk cId="2393423045" sldId="259"/>
        </pc:sldMkLst>
        <pc:spChg chg="mod">
          <ac:chgData name="Sakin Can" userId="e5e8eb49-f072-45f8-924a-929b1306a637" providerId="ADAL" clId="{B1E2612D-91BA-4BFD-801F-9E88D0D8FB3B}" dt="2024-02-14T06:32:28.689" v="22" actId="20577"/>
          <ac:spMkLst>
            <pc:docMk/>
            <pc:sldMk cId="2393423045" sldId="259"/>
            <ac:spMk id="3" creationId="{EA5E5583-81A4-44CC-9070-2BF297B810A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4922D9-6F9E-4ADD-AE46-455A636DDFF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95A52A8-EC73-42A0-89B0-F7198025A2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9047EAF1-9B0B-4827-B16E-6F2415AE1981}"/>
              </a:ext>
            </a:extLst>
          </p:cNvPr>
          <p:cNvSpPr>
            <a:spLocks noGrp="1"/>
          </p:cNvSpPr>
          <p:nvPr>
            <p:ph type="dt" sz="half" idx="10"/>
          </p:nvPr>
        </p:nvSpPr>
        <p:spPr/>
        <p:txBody>
          <a:bodyPr/>
          <a:lstStyle/>
          <a:p>
            <a:fld id="{22FD3C17-49A1-4D41-95D5-56AF1D718B70}" type="datetimeFigureOut">
              <a:rPr lang="tr-TR" smtClean="0"/>
              <a:t>14.02.2024</a:t>
            </a:fld>
            <a:endParaRPr lang="tr-TR"/>
          </a:p>
        </p:txBody>
      </p:sp>
      <p:sp>
        <p:nvSpPr>
          <p:cNvPr id="5" name="Alt Bilgi Yer Tutucusu 4">
            <a:extLst>
              <a:ext uri="{FF2B5EF4-FFF2-40B4-BE49-F238E27FC236}">
                <a16:creationId xmlns:a16="http://schemas.microsoft.com/office/drawing/2014/main" id="{A116C7CB-5B60-4B05-8906-8F27B012B71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AA7B273-5B54-4CB5-9467-9099FFCE323C}"/>
              </a:ext>
            </a:extLst>
          </p:cNvPr>
          <p:cNvSpPr>
            <a:spLocks noGrp="1"/>
          </p:cNvSpPr>
          <p:nvPr>
            <p:ph type="sldNum" sz="quarter" idx="12"/>
          </p:nvPr>
        </p:nvSpPr>
        <p:spPr/>
        <p:txBody>
          <a:bodyPr/>
          <a:lstStyle/>
          <a:p>
            <a:fld id="{69802F09-D453-4ECF-BF8B-5BDBB2D5528A}" type="slidenum">
              <a:rPr lang="tr-TR" smtClean="0"/>
              <a:t>‹#›</a:t>
            </a:fld>
            <a:endParaRPr lang="tr-TR"/>
          </a:p>
        </p:txBody>
      </p:sp>
    </p:spTree>
    <p:extLst>
      <p:ext uri="{BB962C8B-B14F-4D97-AF65-F5344CB8AC3E}">
        <p14:creationId xmlns:p14="http://schemas.microsoft.com/office/powerpoint/2010/main" val="1229041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ABEF1D-FBA6-4DE9-BDE1-5D9C8FD534D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A5A8EF6-8D97-4454-833F-E689CEE35CAC}"/>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8177720-1CE9-4C7D-906C-7115DAD3F481}"/>
              </a:ext>
            </a:extLst>
          </p:cNvPr>
          <p:cNvSpPr>
            <a:spLocks noGrp="1"/>
          </p:cNvSpPr>
          <p:nvPr>
            <p:ph type="dt" sz="half" idx="10"/>
          </p:nvPr>
        </p:nvSpPr>
        <p:spPr/>
        <p:txBody>
          <a:bodyPr/>
          <a:lstStyle/>
          <a:p>
            <a:fld id="{22FD3C17-49A1-4D41-95D5-56AF1D718B70}" type="datetimeFigureOut">
              <a:rPr lang="tr-TR" smtClean="0"/>
              <a:t>14.02.2024</a:t>
            </a:fld>
            <a:endParaRPr lang="tr-TR"/>
          </a:p>
        </p:txBody>
      </p:sp>
      <p:sp>
        <p:nvSpPr>
          <p:cNvPr id="5" name="Alt Bilgi Yer Tutucusu 4">
            <a:extLst>
              <a:ext uri="{FF2B5EF4-FFF2-40B4-BE49-F238E27FC236}">
                <a16:creationId xmlns:a16="http://schemas.microsoft.com/office/drawing/2014/main" id="{D9B1AF69-64AA-45FD-8298-93BF418F2FD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7AB3267-303E-4164-BAB4-A7522A35AE4B}"/>
              </a:ext>
            </a:extLst>
          </p:cNvPr>
          <p:cNvSpPr>
            <a:spLocks noGrp="1"/>
          </p:cNvSpPr>
          <p:nvPr>
            <p:ph type="sldNum" sz="quarter" idx="12"/>
          </p:nvPr>
        </p:nvSpPr>
        <p:spPr/>
        <p:txBody>
          <a:bodyPr/>
          <a:lstStyle/>
          <a:p>
            <a:fld id="{69802F09-D453-4ECF-BF8B-5BDBB2D5528A}" type="slidenum">
              <a:rPr lang="tr-TR" smtClean="0"/>
              <a:t>‹#›</a:t>
            </a:fld>
            <a:endParaRPr lang="tr-TR"/>
          </a:p>
        </p:txBody>
      </p:sp>
    </p:spTree>
    <p:extLst>
      <p:ext uri="{BB962C8B-B14F-4D97-AF65-F5344CB8AC3E}">
        <p14:creationId xmlns:p14="http://schemas.microsoft.com/office/powerpoint/2010/main" val="2242308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B5F9764-BE60-413D-A6A8-D7CBA443D44B}"/>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312DA77-D0E6-492A-A518-0AA0CBDB20FB}"/>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450E887-5707-4896-8E3F-3DCDC421144D}"/>
              </a:ext>
            </a:extLst>
          </p:cNvPr>
          <p:cNvSpPr>
            <a:spLocks noGrp="1"/>
          </p:cNvSpPr>
          <p:nvPr>
            <p:ph type="dt" sz="half" idx="10"/>
          </p:nvPr>
        </p:nvSpPr>
        <p:spPr/>
        <p:txBody>
          <a:bodyPr/>
          <a:lstStyle/>
          <a:p>
            <a:fld id="{22FD3C17-49A1-4D41-95D5-56AF1D718B70}" type="datetimeFigureOut">
              <a:rPr lang="tr-TR" smtClean="0"/>
              <a:t>14.02.2024</a:t>
            </a:fld>
            <a:endParaRPr lang="tr-TR"/>
          </a:p>
        </p:txBody>
      </p:sp>
      <p:sp>
        <p:nvSpPr>
          <p:cNvPr id="5" name="Alt Bilgi Yer Tutucusu 4">
            <a:extLst>
              <a:ext uri="{FF2B5EF4-FFF2-40B4-BE49-F238E27FC236}">
                <a16:creationId xmlns:a16="http://schemas.microsoft.com/office/drawing/2014/main" id="{EA9461F8-2CAC-4D48-824D-7584D8404ED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4B366EE-7D61-4B2D-A6F7-C7CE1484A858}"/>
              </a:ext>
            </a:extLst>
          </p:cNvPr>
          <p:cNvSpPr>
            <a:spLocks noGrp="1"/>
          </p:cNvSpPr>
          <p:nvPr>
            <p:ph type="sldNum" sz="quarter" idx="12"/>
          </p:nvPr>
        </p:nvSpPr>
        <p:spPr/>
        <p:txBody>
          <a:bodyPr/>
          <a:lstStyle/>
          <a:p>
            <a:fld id="{69802F09-D453-4ECF-BF8B-5BDBB2D5528A}" type="slidenum">
              <a:rPr lang="tr-TR" smtClean="0"/>
              <a:t>‹#›</a:t>
            </a:fld>
            <a:endParaRPr lang="tr-TR"/>
          </a:p>
        </p:txBody>
      </p:sp>
    </p:spTree>
    <p:extLst>
      <p:ext uri="{BB962C8B-B14F-4D97-AF65-F5344CB8AC3E}">
        <p14:creationId xmlns:p14="http://schemas.microsoft.com/office/powerpoint/2010/main" val="343387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32A30A-4BB7-46E3-A191-DABE836A612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1823046-8854-44BF-9679-BFCFBCC8F72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34E47FC-8195-426A-8FAD-723C63EA4543}"/>
              </a:ext>
            </a:extLst>
          </p:cNvPr>
          <p:cNvSpPr>
            <a:spLocks noGrp="1"/>
          </p:cNvSpPr>
          <p:nvPr>
            <p:ph type="dt" sz="half" idx="10"/>
          </p:nvPr>
        </p:nvSpPr>
        <p:spPr/>
        <p:txBody>
          <a:bodyPr/>
          <a:lstStyle/>
          <a:p>
            <a:fld id="{22FD3C17-49A1-4D41-95D5-56AF1D718B70}" type="datetimeFigureOut">
              <a:rPr lang="tr-TR" smtClean="0"/>
              <a:t>14.02.2024</a:t>
            </a:fld>
            <a:endParaRPr lang="tr-TR"/>
          </a:p>
        </p:txBody>
      </p:sp>
      <p:sp>
        <p:nvSpPr>
          <p:cNvPr id="5" name="Alt Bilgi Yer Tutucusu 4">
            <a:extLst>
              <a:ext uri="{FF2B5EF4-FFF2-40B4-BE49-F238E27FC236}">
                <a16:creationId xmlns:a16="http://schemas.microsoft.com/office/drawing/2014/main" id="{1797E0AA-B2B7-494C-8B78-F173F6CC8E7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08676E4-A785-4699-AA92-D035943D47B6}"/>
              </a:ext>
            </a:extLst>
          </p:cNvPr>
          <p:cNvSpPr>
            <a:spLocks noGrp="1"/>
          </p:cNvSpPr>
          <p:nvPr>
            <p:ph type="sldNum" sz="quarter" idx="12"/>
          </p:nvPr>
        </p:nvSpPr>
        <p:spPr/>
        <p:txBody>
          <a:bodyPr/>
          <a:lstStyle/>
          <a:p>
            <a:fld id="{69802F09-D453-4ECF-BF8B-5BDBB2D5528A}" type="slidenum">
              <a:rPr lang="tr-TR" smtClean="0"/>
              <a:t>‹#›</a:t>
            </a:fld>
            <a:endParaRPr lang="tr-TR"/>
          </a:p>
        </p:txBody>
      </p:sp>
    </p:spTree>
    <p:extLst>
      <p:ext uri="{BB962C8B-B14F-4D97-AF65-F5344CB8AC3E}">
        <p14:creationId xmlns:p14="http://schemas.microsoft.com/office/powerpoint/2010/main" val="926296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41E0B5-3F59-4C5D-AF1E-021C1CA00FF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A16B55D-0A17-4D47-99AB-8AE600F6D1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6D3B1D55-8DB9-4573-84F6-8D7B89759013}"/>
              </a:ext>
            </a:extLst>
          </p:cNvPr>
          <p:cNvSpPr>
            <a:spLocks noGrp="1"/>
          </p:cNvSpPr>
          <p:nvPr>
            <p:ph type="dt" sz="half" idx="10"/>
          </p:nvPr>
        </p:nvSpPr>
        <p:spPr/>
        <p:txBody>
          <a:bodyPr/>
          <a:lstStyle/>
          <a:p>
            <a:fld id="{22FD3C17-49A1-4D41-95D5-56AF1D718B70}" type="datetimeFigureOut">
              <a:rPr lang="tr-TR" smtClean="0"/>
              <a:t>14.02.2024</a:t>
            </a:fld>
            <a:endParaRPr lang="tr-TR"/>
          </a:p>
        </p:txBody>
      </p:sp>
      <p:sp>
        <p:nvSpPr>
          <p:cNvPr id="5" name="Alt Bilgi Yer Tutucusu 4">
            <a:extLst>
              <a:ext uri="{FF2B5EF4-FFF2-40B4-BE49-F238E27FC236}">
                <a16:creationId xmlns:a16="http://schemas.microsoft.com/office/drawing/2014/main" id="{3BD7CB3D-23CC-4B91-A091-298C825F0FC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BBD7FA9-8917-4940-AA08-8D7EF537CB21}"/>
              </a:ext>
            </a:extLst>
          </p:cNvPr>
          <p:cNvSpPr>
            <a:spLocks noGrp="1"/>
          </p:cNvSpPr>
          <p:nvPr>
            <p:ph type="sldNum" sz="quarter" idx="12"/>
          </p:nvPr>
        </p:nvSpPr>
        <p:spPr/>
        <p:txBody>
          <a:bodyPr/>
          <a:lstStyle/>
          <a:p>
            <a:fld id="{69802F09-D453-4ECF-BF8B-5BDBB2D5528A}" type="slidenum">
              <a:rPr lang="tr-TR" smtClean="0"/>
              <a:t>‹#›</a:t>
            </a:fld>
            <a:endParaRPr lang="tr-TR"/>
          </a:p>
        </p:txBody>
      </p:sp>
    </p:spTree>
    <p:extLst>
      <p:ext uri="{BB962C8B-B14F-4D97-AF65-F5344CB8AC3E}">
        <p14:creationId xmlns:p14="http://schemas.microsoft.com/office/powerpoint/2010/main" val="345124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1DCEEA-2EB3-44C6-AC86-26C856D0A36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03E3812-557F-4818-8345-90BB2EC924D9}"/>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A62EF8B-97ED-4B9D-92C0-0C1CB5709270}"/>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7FA389B-3E67-4A38-BEFC-43B326944658}"/>
              </a:ext>
            </a:extLst>
          </p:cNvPr>
          <p:cNvSpPr>
            <a:spLocks noGrp="1"/>
          </p:cNvSpPr>
          <p:nvPr>
            <p:ph type="dt" sz="half" idx="10"/>
          </p:nvPr>
        </p:nvSpPr>
        <p:spPr/>
        <p:txBody>
          <a:bodyPr/>
          <a:lstStyle/>
          <a:p>
            <a:fld id="{22FD3C17-49A1-4D41-95D5-56AF1D718B70}" type="datetimeFigureOut">
              <a:rPr lang="tr-TR" smtClean="0"/>
              <a:t>14.02.2024</a:t>
            </a:fld>
            <a:endParaRPr lang="tr-TR"/>
          </a:p>
        </p:txBody>
      </p:sp>
      <p:sp>
        <p:nvSpPr>
          <p:cNvPr id="6" name="Alt Bilgi Yer Tutucusu 5">
            <a:extLst>
              <a:ext uri="{FF2B5EF4-FFF2-40B4-BE49-F238E27FC236}">
                <a16:creationId xmlns:a16="http://schemas.microsoft.com/office/drawing/2014/main" id="{8EAF9464-227B-4CAA-905F-A1453C7DF9D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8CC9C65-86D4-44D6-A823-B08CC28EB941}"/>
              </a:ext>
            </a:extLst>
          </p:cNvPr>
          <p:cNvSpPr>
            <a:spLocks noGrp="1"/>
          </p:cNvSpPr>
          <p:nvPr>
            <p:ph type="sldNum" sz="quarter" idx="12"/>
          </p:nvPr>
        </p:nvSpPr>
        <p:spPr/>
        <p:txBody>
          <a:bodyPr/>
          <a:lstStyle/>
          <a:p>
            <a:fld id="{69802F09-D453-4ECF-BF8B-5BDBB2D5528A}" type="slidenum">
              <a:rPr lang="tr-TR" smtClean="0"/>
              <a:t>‹#›</a:t>
            </a:fld>
            <a:endParaRPr lang="tr-TR"/>
          </a:p>
        </p:txBody>
      </p:sp>
    </p:spTree>
    <p:extLst>
      <p:ext uri="{BB962C8B-B14F-4D97-AF65-F5344CB8AC3E}">
        <p14:creationId xmlns:p14="http://schemas.microsoft.com/office/powerpoint/2010/main" val="2312015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3F7609-3456-46DD-B35A-49DDD745F0C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47336E4-F08E-4A3E-A439-E71DF4C91C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27AF370-DBAD-4F00-B255-1C78A69A546F}"/>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11ED5E4D-A7D7-48A1-A1EF-6DAC9F248A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FD90D8A-4F1F-4B09-847A-9DBF41FC706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1BEBB3F-62BB-41EC-959B-97E2E58807FF}"/>
              </a:ext>
            </a:extLst>
          </p:cNvPr>
          <p:cNvSpPr>
            <a:spLocks noGrp="1"/>
          </p:cNvSpPr>
          <p:nvPr>
            <p:ph type="dt" sz="half" idx="10"/>
          </p:nvPr>
        </p:nvSpPr>
        <p:spPr/>
        <p:txBody>
          <a:bodyPr/>
          <a:lstStyle/>
          <a:p>
            <a:fld id="{22FD3C17-49A1-4D41-95D5-56AF1D718B70}" type="datetimeFigureOut">
              <a:rPr lang="tr-TR" smtClean="0"/>
              <a:t>14.02.2024</a:t>
            </a:fld>
            <a:endParaRPr lang="tr-TR"/>
          </a:p>
        </p:txBody>
      </p:sp>
      <p:sp>
        <p:nvSpPr>
          <p:cNvPr id="8" name="Alt Bilgi Yer Tutucusu 7">
            <a:extLst>
              <a:ext uri="{FF2B5EF4-FFF2-40B4-BE49-F238E27FC236}">
                <a16:creationId xmlns:a16="http://schemas.microsoft.com/office/drawing/2014/main" id="{7CA6FB5C-4808-4465-8DCE-860E044213E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1E291FD-2ECA-4EB7-B0D2-A466A350DC0B}"/>
              </a:ext>
            </a:extLst>
          </p:cNvPr>
          <p:cNvSpPr>
            <a:spLocks noGrp="1"/>
          </p:cNvSpPr>
          <p:nvPr>
            <p:ph type="sldNum" sz="quarter" idx="12"/>
          </p:nvPr>
        </p:nvSpPr>
        <p:spPr/>
        <p:txBody>
          <a:bodyPr/>
          <a:lstStyle/>
          <a:p>
            <a:fld id="{69802F09-D453-4ECF-BF8B-5BDBB2D5528A}" type="slidenum">
              <a:rPr lang="tr-TR" smtClean="0"/>
              <a:t>‹#›</a:t>
            </a:fld>
            <a:endParaRPr lang="tr-TR"/>
          </a:p>
        </p:txBody>
      </p:sp>
    </p:spTree>
    <p:extLst>
      <p:ext uri="{BB962C8B-B14F-4D97-AF65-F5344CB8AC3E}">
        <p14:creationId xmlns:p14="http://schemas.microsoft.com/office/powerpoint/2010/main" val="1191935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00E0C2-87B3-49D1-9B2A-8E89ECC7131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BE2AA41-4A88-4737-A8AF-F1DFD7DA30B8}"/>
              </a:ext>
            </a:extLst>
          </p:cNvPr>
          <p:cNvSpPr>
            <a:spLocks noGrp="1"/>
          </p:cNvSpPr>
          <p:nvPr>
            <p:ph type="dt" sz="half" idx="10"/>
          </p:nvPr>
        </p:nvSpPr>
        <p:spPr/>
        <p:txBody>
          <a:bodyPr/>
          <a:lstStyle/>
          <a:p>
            <a:fld id="{22FD3C17-49A1-4D41-95D5-56AF1D718B70}" type="datetimeFigureOut">
              <a:rPr lang="tr-TR" smtClean="0"/>
              <a:t>14.02.2024</a:t>
            </a:fld>
            <a:endParaRPr lang="tr-TR"/>
          </a:p>
        </p:txBody>
      </p:sp>
      <p:sp>
        <p:nvSpPr>
          <p:cNvPr id="4" name="Alt Bilgi Yer Tutucusu 3">
            <a:extLst>
              <a:ext uri="{FF2B5EF4-FFF2-40B4-BE49-F238E27FC236}">
                <a16:creationId xmlns:a16="http://schemas.microsoft.com/office/drawing/2014/main" id="{854385DB-E792-4E57-B96E-C276093071C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CB1B58B-1E53-4D5B-B6F3-A97330855D99}"/>
              </a:ext>
            </a:extLst>
          </p:cNvPr>
          <p:cNvSpPr>
            <a:spLocks noGrp="1"/>
          </p:cNvSpPr>
          <p:nvPr>
            <p:ph type="sldNum" sz="quarter" idx="12"/>
          </p:nvPr>
        </p:nvSpPr>
        <p:spPr/>
        <p:txBody>
          <a:bodyPr/>
          <a:lstStyle/>
          <a:p>
            <a:fld id="{69802F09-D453-4ECF-BF8B-5BDBB2D5528A}" type="slidenum">
              <a:rPr lang="tr-TR" smtClean="0"/>
              <a:t>‹#›</a:t>
            </a:fld>
            <a:endParaRPr lang="tr-TR"/>
          </a:p>
        </p:txBody>
      </p:sp>
    </p:spTree>
    <p:extLst>
      <p:ext uri="{BB962C8B-B14F-4D97-AF65-F5344CB8AC3E}">
        <p14:creationId xmlns:p14="http://schemas.microsoft.com/office/powerpoint/2010/main" val="2116739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90EC1FF-7E63-4487-963C-37E9239AF5D3}"/>
              </a:ext>
            </a:extLst>
          </p:cNvPr>
          <p:cNvSpPr>
            <a:spLocks noGrp="1"/>
          </p:cNvSpPr>
          <p:nvPr>
            <p:ph type="dt" sz="half" idx="10"/>
          </p:nvPr>
        </p:nvSpPr>
        <p:spPr/>
        <p:txBody>
          <a:bodyPr/>
          <a:lstStyle/>
          <a:p>
            <a:fld id="{22FD3C17-49A1-4D41-95D5-56AF1D718B70}" type="datetimeFigureOut">
              <a:rPr lang="tr-TR" smtClean="0"/>
              <a:t>14.02.2024</a:t>
            </a:fld>
            <a:endParaRPr lang="tr-TR"/>
          </a:p>
        </p:txBody>
      </p:sp>
      <p:sp>
        <p:nvSpPr>
          <p:cNvPr id="3" name="Alt Bilgi Yer Tutucusu 2">
            <a:extLst>
              <a:ext uri="{FF2B5EF4-FFF2-40B4-BE49-F238E27FC236}">
                <a16:creationId xmlns:a16="http://schemas.microsoft.com/office/drawing/2014/main" id="{CEAE92D8-7807-495C-AD70-3CB16BFDC8A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668FCB4-A339-4A71-98D6-B5A2C2939412}"/>
              </a:ext>
            </a:extLst>
          </p:cNvPr>
          <p:cNvSpPr>
            <a:spLocks noGrp="1"/>
          </p:cNvSpPr>
          <p:nvPr>
            <p:ph type="sldNum" sz="quarter" idx="12"/>
          </p:nvPr>
        </p:nvSpPr>
        <p:spPr/>
        <p:txBody>
          <a:bodyPr/>
          <a:lstStyle/>
          <a:p>
            <a:fld id="{69802F09-D453-4ECF-BF8B-5BDBB2D5528A}" type="slidenum">
              <a:rPr lang="tr-TR" smtClean="0"/>
              <a:t>‹#›</a:t>
            </a:fld>
            <a:endParaRPr lang="tr-TR"/>
          </a:p>
        </p:txBody>
      </p:sp>
    </p:spTree>
    <p:extLst>
      <p:ext uri="{BB962C8B-B14F-4D97-AF65-F5344CB8AC3E}">
        <p14:creationId xmlns:p14="http://schemas.microsoft.com/office/powerpoint/2010/main" val="1022599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86C167-0D27-4450-8824-066D66EC9E7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906CB664-528E-4EA1-A9D4-61F6E3458A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E87CDA5-DA2E-4688-8772-1CB2E1173F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8D4CBAA-77A3-4A39-81E3-C1B1F4C12735}"/>
              </a:ext>
            </a:extLst>
          </p:cNvPr>
          <p:cNvSpPr>
            <a:spLocks noGrp="1"/>
          </p:cNvSpPr>
          <p:nvPr>
            <p:ph type="dt" sz="half" idx="10"/>
          </p:nvPr>
        </p:nvSpPr>
        <p:spPr/>
        <p:txBody>
          <a:bodyPr/>
          <a:lstStyle/>
          <a:p>
            <a:fld id="{22FD3C17-49A1-4D41-95D5-56AF1D718B70}" type="datetimeFigureOut">
              <a:rPr lang="tr-TR" smtClean="0"/>
              <a:t>14.02.2024</a:t>
            </a:fld>
            <a:endParaRPr lang="tr-TR"/>
          </a:p>
        </p:txBody>
      </p:sp>
      <p:sp>
        <p:nvSpPr>
          <p:cNvPr id="6" name="Alt Bilgi Yer Tutucusu 5">
            <a:extLst>
              <a:ext uri="{FF2B5EF4-FFF2-40B4-BE49-F238E27FC236}">
                <a16:creationId xmlns:a16="http://schemas.microsoft.com/office/drawing/2014/main" id="{38497E85-8E41-45BB-8235-773EE579EB9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02784FF-C974-4D75-923C-54521347131B}"/>
              </a:ext>
            </a:extLst>
          </p:cNvPr>
          <p:cNvSpPr>
            <a:spLocks noGrp="1"/>
          </p:cNvSpPr>
          <p:nvPr>
            <p:ph type="sldNum" sz="quarter" idx="12"/>
          </p:nvPr>
        </p:nvSpPr>
        <p:spPr/>
        <p:txBody>
          <a:bodyPr/>
          <a:lstStyle/>
          <a:p>
            <a:fld id="{69802F09-D453-4ECF-BF8B-5BDBB2D5528A}" type="slidenum">
              <a:rPr lang="tr-TR" smtClean="0"/>
              <a:t>‹#›</a:t>
            </a:fld>
            <a:endParaRPr lang="tr-TR"/>
          </a:p>
        </p:txBody>
      </p:sp>
    </p:spTree>
    <p:extLst>
      <p:ext uri="{BB962C8B-B14F-4D97-AF65-F5344CB8AC3E}">
        <p14:creationId xmlns:p14="http://schemas.microsoft.com/office/powerpoint/2010/main" val="2056787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6230EA-E5C1-4C36-A8AE-F53077455CE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4DDA2D1-BDE1-4C78-B3FD-61CCB182D6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4E39EB58-B87C-4BEB-8C1E-A45E70DC3A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FC9BF35-1E03-47C8-973E-C707EAD1232F}"/>
              </a:ext>
            </a:extLst>
          </p:cNvPr>
          <p:cNvSpPr>
            <a:spLocks noGrp="1"/>
          </p:cNvSpPr>
          <p:nvPr>
            <p:ph type="dt" sz="half" idx="10"/>
          </p:nvPr>
        </p:nvSpPr>
        <p:spPr/>
        <p:txBody>
          <a:bodyPr/>
          <a:lstStyle/>
          <a:p>
            <a:fld id="{22FD3C17-49A1-4D41-95D5-56AF1D718B70}" type="datetimeFigureOut">
              <a:rPr lang="tr-TR" smtClean="0"/>
              <a:t>14.02.2024</a:t>
            </a:fld>
            <a:endParaRPr lang="tr-TR"/>
          </a:p>
        </p:txBody>
      </p:sp>
      <p:sp>
        <p:nvSpPr>
          <p:cNvPr id="6" name="Alt Bilgi Yer Tutucusu 5">
            <a:extLst>
              <a:ext uri="{FF2B5EF4-FFF2-40B4-BE49-F238E27FC236}">
                <a16:creationId xmlns:a16="http://schemas.microsoft.com/office/drawing/2014/main" id="{3F0AC25F-4E74-4A44-8F01-77B5A26EF45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0DA5686-3649-466E-85C7-2544BB5BC8E3}"/>
              </a:ext>
            </a:extLst>
          </p:cNvPr>
          <p:cNvSpPr>
            <a:spLocks noGrp="1"/>
          </p:cNvSpPr>
          <p:nvPr>
            <p:ph type="sldNum" sz="quarter" idx="12"/>
          </p:nvPr>
        </p:nvSpPr>
        <p:spPr/>
        <p:txBody>
          <a:bodyPr/>
          <a:lstStyle/>
          <a:p>
            <a:fld id="{69802F09-D453-4ECF-BF8B-5BDBB2D5528A}" type="slidenum">
              <a:rPr lang="tr-TR" smtClean="0"/>
              <a:t>‹#›</a:t>
            </a:fld>
            <a:endParaRPr lang="tr-TR"/>
          </a:p>
        </p:txBody>
      </p:sp>
    </p:spTree>
    <p:extLst>
      <p:ext uri="{BB962C8B-B14F-4D97-AF65-F5344CB8AC3E}">
        <p14:creationId xmlns:p14="http://schemas.microsoft.com/office/powerpoint/2010/main" val="1464210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5363219-6D2D-4248-B550-923EDF15D9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A7E7E63-4C8E-41A9-B046-1C0156D2D4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5993BCA-5EE0-4268-8896-96AD3AA3EF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FD3C17-49A1-4D41-95D5-56AF1D718B70}" type="datetimeFigureOut">
              <a:rPr lang="tr-TR" smtClean="0"/>
              <a:t>14.02.2024</a:t>
            </a:fld>
            <a:endParaRPr lang="tr-TR"/>
          </a:p>
        </p:txBody>
      </p:sp>
      <p:sp>
        <p:nvSpPr>
          <p:cNvPr id="5" name="Alt Bilgi Yer Tutucusu 4">
            <a:extLst>
              <a:ext uri="{FF2B5EF4-FFF2-40B4-BE49-F238E27FC236}">
                <a16:creationId xmlns:a16="http://schemas.microsoft.com/office/drawing/2014/main" id="{A74EBBDC-FA9A-422A-A55A-FAF4F6BD72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B7AB29CC-C06B-4071-B0A4-81980E41F3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02F09-D453-4ECF-BF8B-5BDBB2D5528A}" type="slidenum">
              <a:rPr lang="tr-TR" smtClean="0"/>
              <a:t>‹#›</a:t>
            </a:fld>
            <a:endParaRPr lang="tr-TR"/>
          </a:p>
        </p:txBody>
      </p:sp>
    </p:spTree>
    <p:extLst>
      <p:ext uri="{BB962C8B-B14F-4D97-AF65-F5344CB8AC3E}">
        <p14:creationId xmlns:p14="http://schemas.microsoft.com/office/powerpoint/2010/main" val="3614340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descr="metin, renkli içeren bir resim&#10;&#10;Açıklama otomatik olarak oluşturuldu">
            <a:extLst>
              <a:ext uri="{FF2B5EF4-FFF2-40B4-BE49-F238E27FC236}">
                <a16:creationId xmlns:a16="http://schemas.microsoft.com/office/drawing/2014/main" id="{AB048F97-B4DA-40D6-8271-AEFC00CDCBF0}"/>
              </a:ext>
            </a:extLst>
          </p:cNvPr>
          <p:cNvPicPr>
            <a:picLocks noChangeAspect="1"/>
          </p:cNvPicPr>
          <p:nvPr/>
        </p:nvPicPr>
        <p:blipFill rotWithShape="1">
          <a:blip r:embed="rId2">
            <a:extLst>
              <a:ext uri="{28A0092B-C50C-407E-A947-70E740481C1C}">
                <a14:useLocalDpi xmlns:a14="http://schemas.microsoft.com/office/drawing/2010/main" val="0"/>
              </a:ext>
            </a:extLst>
          </a:blip>
          <a:srcRect l="2512" r="33971" b="-1"/>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D1B6F48A-4D39-4CB9-B4FB-7348B2E44476}"/>
              </a:ext>
            </a:extLst>
          </p:cNvPr>
          <p:cNvSpPr>
            <a:spLocks noGrp="1"/>
          </p:cNvSpPr>
          <p:nvPr>
            <p:ph type="ctrTitle"/>
          </p:nvPr>
        </p:nvSpPr>
        <p:spPr>
          <a:xfrm>
            <a:off x="477981" y="1122363"/>
            <a:ext cx="4023360" cy="3204134"/>
          </a:xfrm>
        </p:spPr>
        <p:txBody>
          <a:bodyPr anchor="b">
            <a:normAutofit/>
          </a:bodyPr>
          <a:lstStyle/>
          <a:p>
            <a:pPr algn="l"/>
            <a:r>
              <a:rPr lang="tr-TR" sz="4800" dirty="0"/>
              <a:t>Görsel Programlama</a:t>
            </a:r>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Başlık 1">
            <a:extLst>
              <a:ext uri="{FF2B5EF4-FFF2-40B4-BE49-F238E27FC236}">
                <a16:creationId xmlns:a16="http://schemas.microsoft.com/office/drawing/2014/main" id="{4CB75BC9-F1DE-26E0-8A31-1246B491EAB1}"/>
              </a:ext>
            </a:extLst>
          </p:cNvPr>
          <p:cNvSpPr txBox="1">
            <a:spLocks/>
          </p:cNvSpPr>
          <p:nvPr/>
        </p:nvSpPr>
        <p:spPr>
          <a:xfrm>
            <a:off x="477981" y="4668081"/>
            <a:ext cx="4741405" cy="5776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70000"/>
              </a:lnSpc>
            </a:pPr>
            <a:r>
              <a:rPr lang="tr-TR" sz="1600" dirty="0"/>
              <a:t>Öğr. Gör. </a:t>
            </a:r>
            <a:r>
              <a:rPr lang="tr-TR" sz="1600"/>
              <a:t>Sakın CAN</a:t>
            </a:r>
            <a:endParaRPr lang="tr-TR" sz="1600" dirty="0"/>
          </a:p>
          <a:p>
            <a:pPr algn="l">
              <a:lnSpc>
                <a:spcPct val="100000"/>
              </a:lnSpc>
            </a:pPr>
            <a:r>
              <a:rPr lang="tr-TR" sz="1400" dirty="0"/>
              <a:t>sakin.can@medipol.edu.tr</a:t>
            </a:r>
          </a:p>
        </p:txBody>
      </p:sp>
    </p:spTree>
    <p:extLst>
      <p:ext uri="{BB962C8B-B14F-4D97-AF65-F5344CB8AC3E}">
        <p14:creationId xmlns:p14="http://schemas.microsoft.com/office/powerpoint/2010/main" val="429336009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0A0618E7-53F3-49E6-9C6C-E152764609C8}"/>
              </a:ext>
            </a:extLst>
          </p:cNvPr>
          <p:cNvSpPr>
            <a:spLocks noGrp="1"/>
          </p:cNvSpPr>
          <p:nvPr>
            <p:ph type="title"/>
          </p:nvPr>
        </p:nvSpPr>
        <p:spPr>
          <a:xfrm>
            <a:off x="686834" y="1153572"/>
            <a:ext cx="3200400" cy="4461163"/>
          </a:xfrm>
        </p:spPr>
        <p:txBody>
          <a:bodyPr>
            <a:normAutofit/>
          </a:bodyPr>
          <a:lstStyle/>
          <a:p>
            <a:r>
              <a:rPr lang="tr-TR">
                <a:solidFill>
                  <a:srgbClr val="FFFFFF"/>
                </a:solidFill>
              </a:rPr>
              <a:t>Ders İçeriği</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A8777D46-2210-47C9-9EFF-DFBA218524BA}"/>
              </a:ext>
            </a:extLst>
          </p:cNvPr>
          <p:cNvSpPr>
            <a:spLocks noGrp="1"/>
          </p:cNvSpPr>
          <p:nvPr>
            <p:ph idx="1"/>
          </p:nvPr>
        </p:nvSpPr>
        <p:spPr>
          <a:xfrm>
            <a:off x="4447308" y="591344"/>
            <a:ext cx="6906491" cy="5585619"/>
          </a:xfrm>
        </p:spPr>
        <p:txBody>
          <a:bodyPr anchor="ctr">
            <a:normAutofit/>
          </a:bodyPr>
          <a:lstStyle/>
          <a:p>
            <a:r>
              <a:rPr lang="tr-TR" sz="2200" dirty="0"/>
              <a:t>C# Kod geliştirme ortamı</a:t>
            </a:r>
          </a:p>
          <a:p>
            <a:r>
              <a:rPr lang="tr-TR" sz="2200" dirty="0"/>
              <a:t>Sabitler ve Değişkenler</a:t>
            </a:r>
          </a:p>
          <a:p>
            <a:r>
              <a:rPr lang="tr-TR" sz="2200" dirty="0"/>
              <a:t>Operatörler</a:t>
            </a:r>
          </a:p>
          <a:p>
            <a:r>
              <a:rPr lang="tr-TR" sz="2200" dirty="0"/>
              <a:t>Kontrol Yapıları</a:t>
            </a:r>
          </a:p>
          <a:p>
            <a:r>
              <a:rPr lang="tr-TR" sz="2200" dirty="0"/>
              <a:t>Döngüler</a:t>
            </a:r>
          </a:p>
          <a:p>
            <a:r>
              <a:rPr lang="tr-TR" sz="2200" dirty="0"/>
              <a:t>Diziler ve Koleksiyonlar</a:t>
            </a:r>
          </a:p>
          <a:p>
            <a:r>
              <a:rPr lang="tr-TR" sz="2200" dirty="0"/>
              <a:t>Formlar ve Kontroller</a:t>
            </a:r>
          </a:p>
          <a:p>
            <a:r>
              <a:rPr lang="tr-TR" sz="2200" dirty="0"/>
              <a:t>Diyalog Pencereleri</a:t>
            </a:r>
          </a:p>
          <a:p>
            <a:r>
              <a:rPr lang="tr-TR" sz="2200" dirty="0" err="1"/>
              <a:t>String</a:t>
            </a:r>
            <a:r>
              <a:rPr lang="tr-TR" sz="2200" dirty="0"/>
              <a:t> İşlemler</a:t>
            </a:r>
          </a:p>
          <a:p>
            <a:r>
              <a:rPr lang="tr-TR" sz="2200" dirty="0"/>
              <a:t>Tarih Zaman </a:t>
            </a:r>
            <a:r>
              <a:rPr lang="tr-TR" sz="2200" dirty="0" err="1"/>
              <a:t>Metodları</a:t>
            </a:r>
            <a:endParaRPr lang="tr-TR" sz="2200" dirty="0"/>
          </a:p>
          <a:p>
            <a:r>
              <a:rPr lang="tr-TR" sz="2200" dirty="0"/>
              <a:t>Matematiksel </a:t>
            </a:r>
            <a:r>
              <a:rPr lang="tr-TR" sz="2200" dirty="0" err="1"/>
              <a:t>Metodlar</a:t>
            </a:r>
            <a:endParaRPr lang="tr-TR" sz="2200" dirty="0"/>
          </a:p>
          <a:p>
            <a:r>
              <a:rPr lang="tr-TR" sz="2200" dirty="0"/>
              <a:t>Dosya ve Klasör İşlemleri</a:t>
            </a:r>
          </a:p>
          <a:p>
            <a:r>
              <a:rPr lang="tr-TR" sz="2200" dirty="0"/>
              <a:t>Veri Tabanı İşlemleri</a:t>
            </a:r>
          </a:p>
        </p:txBody>
      </p:sp>
    </p:spTree>
    <p:extLst>
      <p:ext uri="{BB962C8B-B14F-4D97-AF65-F5344CB8AC3E}">
        <p14:creationId xmlns:p14="http://schemas.microsoft.com/office/powerpoint/2010/main" val="2001723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F95769AD-037E-4612-9B2E-4CD6D25B7408}"/>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5630" r="-2" b="15251"/>
          <a:stretch/>
        </p:blipFill>
        <p:spPr>
          <a:xfrm>
            <a:off x="5549244" y="412622"/>
            <a:ext cx="6240680" cy="6032751"/>
          </a:xfrm>
          <a:prstGeom prst="rect">
            <a:avLst/>
          </a:prstGeom>
        </p:spPr>
      </p:pic>
      <p:sp>
        <p:nvSpPr>
          <p:cNvPr id="19" name="Rectangle 18">
            <a:extLst>
              <a:ext uri="{FF2B5EF4-FFF2-40B4-BE49-F238E27FC236}">
                <a16:creationId xmlns:a16="http://schemas.microsoft.com/office/drawing/2014/main" id="{A34066D6-1B59-4642-A86D-39464CEE97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527208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c 20">
            <a:extLst>
              <a:ext uri="{FF2B5EF4-FFF2-40B4-BE49-F238E27FC236}">
                <a16:creationId xmlns:a16="http://schemas.microsoft.com/office/drawing/2014/main" id="{18E928D9-3091-4385-B979-265D55AD02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03011">
            <a:off x="1718653" y="70086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0A0618E7-53F3-49E6-9C6C-E152764609C8}"/>
              </a:ext>
            </a:extLst>
          </p:cNvPr>
          <p:cNvSpPr>
            <a:spLocks noGrp="1"/>
          </p:cNvSpPr>
          <p:nvPr>
            <p:ph type="title"/>
          </p:nvPr>
        </p:nvSpPr>
        <p:spPr>
          <a:xfrm>
            <a:off x="643467" y="795509"/>
            <a:ext cx="4092525" cy="2798604"/>
          </a:xfrm>
        </p:spPr>
        <p:txBody>
          <a:bodyPr vert="horz" lIns="91440" tIns="45720" rIns="91440" bIns="45720" rtlCol="0" anchor="b">
            <a:normAutofit/>
          </a:bodyPr>
          <a:lstStyle/>
          <a:p>
            <a:pPr algn="ctr"/>
            <a:r>
              <a:rPr lang="en-US" sz="6000">
                <a:solidFill>
                  <a:srgbClr val="FFFFFF"/>
                </a:solidFill>
              </a:rPr>
              <a:t>Ders Kitabı</a:t>
            </a:r>
          </a:p>
        </p:txBody>
      </p:sp>
      <p:sp>
        <p:nvSpPr>
          <p:cNvPr id="23" name="Oval 22">
            <a:extLst>
              <a:ext uri="{FF2B5EF4-FFF2-40B4-BE49-F238E27FC236}">
                <a16:creationId xmlns:a16="http://schemas.microsoft.com/office/drawing/2014/main" id="{7D602432-D774-4CF5-94E8-7D52D0105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1186" y="4626633"/>
            <a:ext cx="491961" cy="49196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CBF9EBB4-5078-47B2-AAA0-DF4A88D81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27932" y="5011563"/>
            <a:ext cx="731558" cy="731558"/>
          </a:xfrm>
          <a:prstGeom prst="rect">
            <a:avLst/>
          </a:prstGeom>
          <a:noFill/>
          <a:ln w="127000">
            <a:solidFill>
              <a:schemeClr val="accent4"/>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5073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EDBB27-727D-41B7-517A-A94767673AEB}"/>
              </a:ext>
            </a:extLst>
          </p:cNvPr>
          <p:cNvSpPr>
            <a:spLocks noGrp="1"/>
          </p:cNvSpPr>
          <p:nvPr>
            <p:ph type="title"/>
          </p:nvPr>
        </p:nvSpPr>
        <p:spPr>
          <a:xfrm>
            <a:off x="838200" y="2803654"/>
            <a:ext cx="10515600" cy="529440"/>
          </a:xfrm>
          <a:solidFill>
            <a:schemeClr val="accent2"/>
          </a:solidFill>
        </p:spPr>
        <p:txBody>
          <a:bodyPr>
            <a:noAutofit/>
          </a:bodyPr>
          <a:lstStyle/>
          <a:p>
            <a:r>
              <a:rPr lang="tr-TR" sz="3200" dirty="0">
                <a:solidFill>
                  <a:schemeClr val="bg1"/>
                </a:solidFill>
              </a:rPr>
              <a:t>Derste kullanılacak program</a:t>
            </a:r>
          </a:p>
        </p:txBody>
      </p:sp>
      <p:sp>
        <p:nvSpPr>
          <p:cNvPr id="3" name="İçerik Yer Tutucusu 2">
            <a:extLst>
              <a:ext uri="{FF2B5EF4-FFF2-40B4-BE49-F238E27FC236}">
                <a16:creationId xmlns:a16="http://schemas.microsoft.com/office/drawing/2014/main" id="{2956C787-7636-E2F3-30F5-6BE30D26426E}"/>
              </a:ext>
            </a:extLst>
          </p:cNvPr>
          <p:cNvSpPr>
            <a:spLocks noGrp="1"/>
          </p:cNvSpPr>
          <p:nvPr>
            <p:ph idx="1"/>
          </p:nvPr>
        </p:nvSpPr>
        <p:spPr>
          <a:xfrm>
            <a:off x="838200" y="4269571"/>
            <a:ext cx="10515600" cy="614946"/>
          </a:xfrm>
        </p:spPr>
        <p:txBody>
          <a:bodyPr>
            <a:normAutofit/>
          </a:bodyPr>
          <a:lstStyle/>
          <a:p>
            <a:pPr marL="0" indent="0">
              <a:buNone/>
            </a:pPr>
            <a:r>
              <a:rPr lang="tr-TR" sz="2000" dirty="0"/>
              <a:t>https://www.youtube.com/watch?v=RJ-4hIXK-Ms&amp;ab_channel=EnesBayram</a:t>
            </a:r>
          </a:p>
        </p:txBody>
      </p:sp>
      <p:sp>
        <p:nvSpPr>
          <p:cNvPr id="4" name="Metin kutusu 3">
            <a:extLst>
              <a:ext uri="{FF2B5EF4-FFF2-40B4-BE49-F238E27FC236}">
                <a16:creationId xmlns:a16="http://schemas.microsoft.com/office/drawing/2014/main" id="{350F95E0-61CF-B6B5-92A4-C7AEBB837DC8}"/>
              </a:ext>
            </a:extLst>
          </p:cNvPr>
          <p:cNvSpPr txBox="1"/>
          <p:nvPr/>
        </p:nvSpPr>
        <p:spPr>
          <a:xfrm>
            <a:off x="838200" y="1133595"/>
            <a:ext cx="10171520" cy="1531317"/>
          </a:xfrm>
          <a:prstGeom prst="rect">
            <a:avLst/>
          </a:prstGeom>
          <a:noFill/>
        </p:spPr>
        <p:txBody>
          <a:bodyPr wrap="square" rtlCol="0">
            <a:spAutoFit/>
          </a:bodyPr>
          <a:lstStyle/>
          <a:p>
            <a:pPr algn="just">
              <a:lnSpc>
                <a:spcPct val="150000"/>
              </a:lnSpc>
            </a:pPr>
            <a:r>
              <a:rPr lang="tr-TR" sz="1600" b="0" i="0" dirty="0">
                <a:solidFill>
                  <a:srgbClr val="333333"/>
                </a:solidFill>
                <a:effectLst/>
                <a:latin typeface="Abadi" panose="020B0604020104020204" pitchFamily="34" charset="0"/>
              </a:rPr>
              <a:t>Bu ders Görsel Programlama dillerinden Visual C# kullanarak yazılım geliştirmenin teorik kavramlarını, temellerini, sınırlarını ve kapsadığı alanları üzerine genel bir bilgi ve anlayış geliştirilmesi sağlamak amacıyla geliştirilmiştir.  Görsel Programlama dilinin yapılarından ve özelliklerinden yararlanılarak yazılım çözümlerinin üretilmesi ile ilgili  pratik becerilerin geliştirilmesi sağlanacaktır.</a:t>
            </a:r>
            <a:endParaRPr lang="tr-TR" sz="1600" dirty="0">
              <a:latin typeface="Abadi" panose="020B0604020104020204" pitchFamily="34" charset="0"/>
            </a:endParaRPr>
          </a:p>
        </p:txBody>
      </p:sp>
      <p:sp>
        <p:nvSpPr>
          <p:cNvPr id="7" name="Başlık 1">
            <a:extLst>
              <a:ext uri="{FF2B5EF4-FFF2-40B4-BE49-F238E27FC236}">
                <a16:creationId xmlns:a16="http://schemas.microsoft.com/office/drawing/2014/main" id="{173DCE7C-18E0-9A4F-5DEC-B09A02D2955B}"/>
              </a:ext>
            </a:extLst>
          </p:cNvPr>
          <p:cNvSpPr txBox="1">
            <a:spLocks/>
          </p:cNvSpPr>
          <p:nvPr/>
        </p:nvSpPr>
        <p:spPr>
          <a:xfrm>
            <a:off x="838200" y="583920"/>
            <a:ext cx="10515600" cy="529440"/>
          </a:xfrm>
          <a:prstGeom prst="rect">
            <a:avLst/>
          </a:prstGeom>
          <a:solidFill>
            <a:schemeClr val="accent2"/>
          </a:solidFill>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600" dirty="0">
                <a:solidFill>
                  <a:schemeClr val="bg1"/>
                </a:solidFill>
              </a:rPr>
              <a:t>Dersin Amacı</a:t>
            </a:r>
          </a:p>
        </p:txBody>
      </p:sp>
      <p:sp>
        <p:nvSpPr>
          <p:cNvPr id="8" name="Metin kutusu 7">
            <a:extLst>
              <a:ext uri="{FF2B5EF4-FFF2-40B4-BE49-F238E27FC236}">
                <a16:creationId xmlns:a16="http://schemas.microsoft.com/office/drawing/2014/main" id="{0E9C7E07-5B19-48E4-0739-33E7AAFD124A}"/>
              </a:ext>
            </a:extLst>
          </p:cNvPr>
          <p:cNvSpPr txBox="1"/>
          <p:nvPr/>
        </p:nvSpPr>
        <p:spPr>
          <a:xfrm>
            <a:off x="838200" y="3370797"/>
            <a:ext cx="1451038" cy="369332"/>
          </a:xfrm>
          <a:prstGeom prst="rect">
            <a:avLst/>
          </a:prstGeom>
          <a:noFill/>
        </p:spPr>
        <p:txBody>
          <a:bodyPr wrap="none" rtlCol="0">
            <a:spAutoFit/>
          </a:bodyPr>
          <a:lstStyle/>
          <a:p>
            <a:r>
              <a:rPr lang="tr-TR" dirty="0"/>
              <a:t>Visual </a:t>
            </a:r>
            <a:r>
              <a:rPr lang="tr-TR" dirty="0" err="1"/>
              <a:t>Studio</a:t>
            </a:r>
            <a:endParaRPr lang="tr-TR" dirty="0"/>
          </a:p>
        </p:txBody>
      </p:sp>
      <p:sp>
        <p:nvSpPr>
          <p:cNvPr id="9" name="Başlık 1">
            <a:extLst>
              <a:ext uri="{FF2B5EF4-FFF2-40B4-BE49-F238E27FC236}">
                <a16:creationId xmlns:a16="http://schemas.microsoft.com/office/drawing/2014/main" id="{25DEE8ED-1F65-CEC6-2203-55E2B57954CC}"/>
              </a:ext>
            </a:extLst>
          </p:cNvPr>
          <p:cNvSpPr txBox="1">
            <a:spLocks/>
          </p:cNvSpPr>
          <p:nvPr/>
        </p:nvSpPr>
        <p:spPr>
          <a:xfrm>
            <a:off x="838200" y="3740129"/>
            <a:ext cx="10515600" cy="529441"/>
          </a:xfrm>
          <a:prstGeom prst="rect">
            <a:avLst/>
          </a:prstGeom>
          <a:solidFill>
            <a:schemeClr val="accent2"/>
          </a:solid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a:solidFill>
                  <a:schemeClr val="bg1"/>
                </a:solidFill>
              </a:rPr>
              <a:t>Programı kurmanıza yardımcı link</a:t>
            </a:r>
          </a:p>
        </p:txBody>
      </p:sp>
      <p:sp>
        <p:nvSpPr>
          <p:cNvPr id="10" name="Başlık 1">
            <a:extLst>
              <a:ext uri="{FF2B5EF4-FFF2-40B4-BE49-F238E27FC236}">
                <a16:creationId xmlns:a16="http://schemas.microsoft.com/office/drawing/2014/main" id="{5C6A2723-B493-0FDE-215C-E0AD101C0011}"/>
              </a:ext>
            </a:extLst>
          </p:cNvPr>
          <p:cNvSpPr txBox="1">
            <a:spLocks/>
          </p:cNvSpPr>
          <p:nvPr/>
        </p:nvSpPr>
        <p:spPr>
          <a:xfrm>
            <a:off x="838200" y="4758667"/>
            <a:ext cx="10515600" cy="529441"/>
          </a:xfrm>
          <a:prstGeom prst="rect">
            <a:avLst/>
          </a:prstGeom>
          <a:solidFill>
            <a:schemeClr val="accent2"/>
          </a:solid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a:solidFill>
                  <a:schemeClr val="bg1"/>
                </a:solidFill>
              </a:rPr>
              <a:t>Dersin Değerlendirilmesi</a:t>
            </a:r>
          </a:p>
        </p:txBody>
      </p:sp>
      <p:sp>
        <p:nvSpPr>
          <p:cNvPr id="11" name="İçerik Yer Tutucusu 2">
            <a:extLst>
              <a:ext uri="{FF2B5EF4-FFF2-40B4-BE49-F238E27FC236}">
                <a16:creationId xmlns:a16="http://schemas.microsoft.com/office/drawing/2014/main" id="{A694A9F3-F645-007D-1DC7-94C2CCD2DFC2}"/>
              </a:ext>
            </a:extLst>
          </p:cNvPr>
          <p:cNvSpPr txBox="1">
            <a:spLocks/>
          </p:cNvSpPr>
          <p:nvPr/>
        </p:nvSpPr>
        <p:spPr>
          <a:xfrm>
            <a:off x="838200" y="5469730"/>
            <a:ext cx="1919115" cy="8043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2000" dirty="0"/>
              <a:t>Vize -&gt; %40            </a:t>
            </a:r>
          </a:p>
          <a:p>
            <a:pPr marL="0" indent="0">
              <a:buFont typeface="Arial" panose="020B0604020202020204" pitchFamily="34" charset="0"/>
              <a:buNone/>
            </a:pPr>
            <a:r>
              <a:rPr lang="tr-TR" sz="2000" dirty="0"/>
              <a:t>Final -&gt; %60</a:t>
            </a:r>
          </a:p>
        </p:txBody>
      </p:sp>
      <p:sp>
        <p:nvSpPr>
          <p:cNvPr id="12" name="İçerik Yer Tutucusu 2">
            <a:extLst>
              <a:ext uri="{FF2B5EF4-FFF2-40B4-BE49-F238E27FC236}">
                <a16:creationId xmlns:a16="http://schemas.microsoft.com/office/drawing/2014/main" id="{79AAC101-BF9E-15C2-05CF-98F396E3C104}"/>
              </a:ext>
            </a:extLst>
          </p:cNvPr>
          <p:cNvSpPr txBox="1">
            <a:spLocks/>
          </p:cNvSpPr>
          <p:nvPr/>
        </p:nvSpPr>
        <p:spPr>
          <a:xfrm>
            <a:off x="2942510" y="5607183"/>
            <a:ext cx="3793956" cy="52944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3200" dirty="0"/>
              <a:t>+</a:t>
            </a:r>
            <a:r>
              <a:rPr lang="tr-TR" sz="2000" dirty="0"/>
              <a:t>    Ders içi performans</a:t>
            </a:r>
          </a:p>
        </p:txBody>
      </p:sp>
    </p:spTree>
    <p:extLst>
      <p:ext uri="{BB962C8B-B14F-4D97-AF65-F5344CB8AC3E}">
        <p14:creationId xmlns:p14="http://schemas.microsoft.com/office/powerpoint/2010/main" val="72362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60B0EFB-53ED-4F35-B05D-F658EA021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4" name="Picture 13" descr="Elektronik devre kartı">
            <a:extLst>
              <a:ext uri="{FF2B5EF4-FFF2-40B4-BE49-F238E27FC236}">
                <a16:creationId xmlns:a16="http://schemas.microsoft.com/office/drawing/2014/main" id="{1554A32D-39B0-1838-5ECB-146AD922568C}"/>
              </a:ext>
            </a:extLst>
          </p:cNvPr>
          <p:cNvPicPr>
            <a:picLocks noChangeAspect="1"/>
          </p:cNvPicPr>
          <p:nvPr/>
        </p:nvPicPr>
        <p:blipFill rotWithShape="1">
          <a:blip r:embed="rId2"/>
          <a:srcRect l="42285" r="10454" b="-1"/>
          <a:stretch/>
        </p:blipFill>
        <p:spPr>
          <a:xfrm>
            <a:off x="-7366" y="10"/>
            <a:ext cx="4855591" cy="6857990"/>
          </a:xfrm>
          <a:custGeom>
            <a:avLst/>
            <a:gdLst/>
            <a:ahLst/>
            <a:cxnLst/>
            <a:rect l="l" t="t" r="r" b="b"/>
            <a:pathLst>
              <a:path w="4636517" h="6858000">
                <a:moveTo>
                  <a:pt x="0" y="0"/>
                </a:moveTo>
                <a:lnTo>
                  <a:pt x="4636517" y="0"/>
                </a:lnTo>
                <a:lnTo>
                  <a:pt x="4636517" y="6858000"/>
                </a:lnTo>
                <a:lnTo>
                  <a:pt x="0" y="6858000"/>
                </a:lnTo>
                <a:close/>
              </a:path>
            </a:pathLst>
          </a:custGeom>
        </p:spPr>
      </p:pic>
      <p:sp>
        <p:nvSpPr>
          <p:cNvPr id="20" name="!!Arc">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3531" y="407987"/>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8CB3D5DD-0C6B-446F-ABA0-0F2D954224F5}"/>
              </a:ext>
            </a:extLst>
          </p:cNvPr>
          <p:cNvSpPr>
            <a:spLocks noGrp="1"/>
          </p:cNvSpPr>
          <p:nvPr>
            <p:ph type="title"/>
          </p:nvPr>
        </p:nvSpPr>
        <p:spPr>
          <a:xfrm>
            <a:off x="5827048" y="407987"/>
            <a:ext cx="5721484" cy="1325563"/>
          </a:xfrm>
        </p:spPr>
        <p:txBody>
          <a:bodyPr>
            <a:normAutofit/>
          </a:bodyPr>
          <a:lstStyle/>
          <a:p>
            <a:r>
              <a:rPr lang="tr-TR" b="1" dirty="0"/>
              <a:t>Visual </a:t>
            </a:r>
            <a:r>
              <a:rPr lang="tr-TR" b="1" dirty="0" err="1"/>
              <a:t>Studio</a:t>
            </a:r>
            <a:r>
              <a:rPr lang="tr-TR" b="1" dirty="0"/>
              <a:t> Nedir?</a:t>
            </a:r>
          </a:p>
        </p:txBody>
      </p:sp>
      <p:sp>
        <p:nvSpPr>
          <p:cNvPr id="3" name="İçerik Yer Tutucusu 2">
            <a:extLst>
              <a:ext uri="{FF2B5EF4-FFF2-40B4-BE49-F238E27FC236}">
                <a16:creationId xmlns:a16="http://schemas.microsoft.com/office/drawing/2014/main" id="{0A26A990-1E62-483D-951D-32439D28C3A3}"/>
              </a:ext>
            </a:extLst>
          </p:cNvPr>
          <p:cNvSpPr>
            <a:spLocks noGrp="1"/>
          </p:cNvSpPr>
          <p:nvPr>
            <p:ph idx="1"/>
          </p:nvPr>
        </p:nvSpPr>
        <p:spPr>
          <a:xfrm>
            <a:off x="5827048" y="1868487"/>
            <a:ext cx="5721484" cy="4351338"/>
          </a:xfrm>
        </p:spPr>
        <p:txBody>
          <a:bodyPr>
            <a:normAutofit lnSpcReduction="10000"/>
          </a:bodyPr>
          <a:lstStyle/>
          <a:p>
            <a:pPr algn="just">
              <a:lnSpc>
                <a:spcPct val="150000"/>
              </a:lnSpc>
            </a:pPr>
            <a:r>
              <a:rPr lang="tr-TR" sz="2400" b="0" i="0" dirty="0">
                <a:effectLst/>
                <a:latin typeface="roboto"/>
              </a:rPr>
              <a:t>Visual </a:t>
            </a:r>
            <a:r>
              <a:rPr lang="tr-TR" sz="2400" b="0" i="0" dirty="0" err="1">
                <a:effectLst/>
                <a:latin typeface="roboto"/>
              </a:rPr>
              <a:t>Studio</a:t>
            </a:r>
            <a:r>
              <a:rPr lang="tr-TR" sz="2400" b="0" i="0" dirty="0">
                <a:effectLst/>
                <a:latin typeface="roboto"/>
              </a:rPr>
              <a:t>, birçok programlama dilini kullanarak program, uygulama ya da web sitesi yapabileceğiniz bir IDE yani entegre geliştirme ortamıdır. Microsoft Windows için bilgisayar programları, web siteleri, web uygulamaları, web hizmetleri ve mobil uygulamalar geliştirmek için kullanılır.</a:t>
            </a:r>
            <a:endParaRPr lang="tr-TR" sz="2400" dirty="0"/>
          </a:p>
        </p:txBody>
      </p:sp>
    </p:spTree>
    <p:extLst>
      <p:ext uri="{BB962C8B-B14F-4D97-AF65-F5344CB8AC3E}">
        <p14:creationId xmlns:p14="http://schemas.microsoft.com/office/powerpoint/2010/main" val="2860763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8961F59-19AC-4A60-B75F-EA8DCCFBF012}"/>
              </a:ext>
            </a:extLst>
          </p:cNvPr>
          <p:cNvSpPr>
            <a:spLocks noGrp="1"/>
          </p:cNvSpPr>
          <p:nvPr>
            <p:ph type="title"/>
          </p:nvPr>
        </p:nvSpPr>
        <p:spPr>
          <a:xfrm>
            <a:off x="686834" y="1153572"/>
            <a:ext cx="3200400" cy="4461163"/>
          </a:xfrm>
        </p:spPr>
        <p:txBody>
          <a:bodyPr>
            <a:normAutofit/>
          </a:bodyPr>
          <a:lstStyle/>
          <a:p>
            <a:r>
              <a:rPr lang="tr-TR" sz="3100" b="1">
                <a:solidFill>
                  <a:srgbClr val="FFFFFF"/>
                </a:solidFill>
                <a:latin typeface="TMSans"/>
              </a:rPr>
              <a:t>M</a:t>
            </a:r>
            <a:r>
              <a:rPr lang="nn-NO" sz="3100" b="1" i="0">
                <a:solidFill>
                  <a:srgbClr val="FFFFFF"/>
                </a:solidFill>
                <a:effectLst/>
                <a:latin typeface="TMSans"/>
              </a:rPr>
              <a:t>icrosoft Visual </a:t>
            </a:r>
            <a:r>
              <a:rPr lang="tr-TR" sz="3100" b="1">
                <a:solidFill>
                  <a:srgbClr val="FFFFFF"/>
                </a:solidFill>
                <a:latin typeface="TMSans"/>
              </a:rPr>
              <a:t>S</a:t>
            </a:r>
            <a:r>
              <a:rPr lang="nn-NO" sz="3100" b="1" i="0">
                <a:solidFill>
                  <a:srgbClr val="FFFFFF"/>
                </a:solidFill>
                <a:effectLst/>
                <a:latin typeface="TMSans"/>
              </a:rPr>
              <a:t>tudio’nun</a:t>
            </a:r>
            <a:br>
              <a:rPr lang="tr-TR" sz="3100" b="1" i="0">
                <a:solidFill>
                  <a:srgbClr val="FFFFFF"/>
                </a:solidFill>
                <a:effectLst/>
                <a:latin typeface="TMSans"/>
              </a:rPr>
            </a:br>
            <a:r>
              <a:rPr lang="nn-NO" sz="3100" b="1" i="0">
                <a:solidFill>
                  <a:srgbClr val="FFFFFF"/>
                </a:solidFill>
                <a:effectLst/>
                <a:latin typeface="TMSans"/>
              </a:rPr>
              <a:t>temel özellikleri</a:t>
            </a:r>
            <a:r>
              <a:rPr lang="tr-TR" sz="3100" b="1" i="0">
                <a:solidFill>
                  <a:srgbClr val="FFFFFF"/>
                </a:solidFill>
                <a:effectLst/>
                <a:latin typeface="TMSans"/>
              </a:rPr>
              <a:t> </a:t>
            </a:r>
            <a:r>
              <a:rPr lang="nn-NO" sz="3100" b="1" i="0">
                <a:solidFill>
                  <a:srgbClr val="FFFFFF"/>
                </a:solidFill>
                <a:effectLst/>
                <a:latin typeface="TMSans"/>
              </a:rPr>
              <a:t>nelerdir?</a:t>
            </a:r>
            <a:endParaRPr lang="tr-TR" sz="3100">
              <a:solidFill>
                <a:srgbClr val="FFFFFF"/>
              </a:solidFill>
            </a:endParaRPr>
          </a:p>
        </p:txBody>
      </p:sp>
      <p:sp>
        <p:nvSpPr>
          <p:cNvPr id="28" name="Arc 2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277C8680-8D88-4BD4-BDBC-5D586C0F2E69}"/>
              </a:ext>
            </a:extLst>
          </p:cNvPr>
          <p:cNvSpPr>
            <a:spLocks noGrp="1"/>
          </p:cNvSpPr>
          <p:nvPr>
            <p:ph idx="1"/>
          </p:nvPr>
        </p:nvSpPr>
        <p:spPr>
          <a:xfrm>
            <a:off x="4447308" y="591344"/>
            <a:ext cx="6906491" cy="5585619"/>
          </a:xfrm>
        </p:spPr>
        <p:txBody>
          <a:bodyPr anchor="ctr">
            <a:normAutofit/>
          </a:bodyPr>
          <a:lstStyle/>
          <a:p>
            <a:pPr>
              <a:lnSpc>
                <a:spcPct val="200000"/>
              </a:lnSpc>
              <a:buFont typeface="Arial" panose="020B0604020202020204" pitchFamily="34" charset="0"/>
              <a:buChar char="•"/>
            </a:pPr>
            <a:r>
              <a:rPr lang="tr-TR" sz="2400" i="1" dirty="0">
                <a:effectLst/>
                <a:latin typeface="Roboto"/>
              </a:rPr>
              <a:t>Etkili düzenleme ve hata ayıklama (</a:t>
            </a:r>
            <a:r>
              <a:rPr lang="tr-TR" sz="2400" i="1" dirty="0" err="1">
                <a:effectLst/>
                <a:latin typeface="Roboto"/>
              </a:rPr>
              <a:t>Debugger</a:t>
            </a:r>
            <a:r>
              <a:rPr lang="tr-TR" sz="2400" i="1" dirty="0">
                <a:effectLst/>
                <a:latin typeface="Roboto"/>
              </a:rPr>
              <a:t>)</a:t>
            </a:r>
          </a:p>
          <a:p>
            <a:pPr>
              <a:lnSpc>
                <a:spcPct val="200000"/>
              </a:lnSpc>
              <a:buFont typeface="Arial" panose="020B0604020202020204" pitchFamily="34" charset="0"/>
              <a:buChar char="•"/>
            </a:pPr>
            <a:r>
              <a:rPr lang="tr-TR" sz="2400" i="1" dirty="0">
                <a:effectLst/>
                <a:latin typeface="Roboto"/>
              </a:rPr>
              <a:t>Yüzlerce programlama dili için destek</a:t>
            </a:r>
          </a:p>
          <a:p>
            <a:pPr>
              <a:lnSpc>
                <a:spcPct val="200000"/>
              </a:lnSpc>
              <a:buFont typeface="Arial" panose="020B0604020202020204" pitchFamily="34" charset="0"/>
              <a:buChar char="•"/>
            </a:pPr>
            <a:r>
              <a:rPr lang="tr-TR" sz="2400" i="1" dirty="0">
                <a:effectLst/>
                <a:latin typeface="Roboto"/>
              </a:rPr>
              <a:t>Tasarımcı (Designer)</a:t>
            </a:r>
          </a:p>
          <a:p>
            <a:pPr>
              <a:lnSpc>
                <a:spcPct val="200000"/>
              </a:lnSpc>
              <a:buFont typeface="Arial" panose="020B0604020202020204" pitchFamily="34" charset="0"/>
              <a:buChar char="•"/>
            </a:pPr>
            <a:r>
              <a:rPr lang="tr-TR" sz="2400" i="1" dirty="0">
                <a:effectLst/>
                <a:latin typeface="Roboto"/>
              </a:rPr>
              <a:t>Genişletilebilirlik</a:t>
            </a:r>
            <a:endParaRPr lang="tr-TR" sz="2400" i="0" dirty="0">
              <a:effectLst/>
              <a:latin typeface="Roboto"/>
            </a:endParaRPr>
          </a:p>
          <a:p>
            <a:endParaRPr lang="tr-TR" dirty="0"/>
          </a:p>
        </p:txBody>
      </p:sp>
    </p:spTree>
    <p:extLst>
      <p:ext uri="{BB962C8B-B14F-4D97-AF65-F5344CB8AC3E}">
        <p14:creationId xmlns:p14="http://schemas.microsoft.com/office/powerpoint/2010/main" val="1545743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55E8376B-1862-4BE3-8C21-CC55C5F46221}"/>
              </a:ext>
            </a:extLst>
          </p:cNvPr>
          <p:cNvSpPr>
            <a:spLocks noGrp="1"/>
          </p:cNvSpPr>
          <p:nvPr>
            <p:ph type="title"/>
          </p:nvPr>
        </p:nvSpPr>
        <p:spPr>
          <a:xfrm>
            <a:off x="686834" y="1153572"/>
            <a:ext cx="3200400" cy="4461163"/>
          </a:xfrm>
        </p:spPr>
        <p:txBody>
          <a:bodyPr>
            <a:normAutofit/>
          </a:bodyPr>
          <a:lstStyle/>
          <a:p>
            <a:r>
              <a:rPr lang="tr-TR">
                <a:solidFill>
                  <a:srgbClr val="FFFFFF"/>
                </a:solidFill>
              </a:rPr>
              <a:t>Visual Studio Desteklediği diller</a:t>
            </a:r>
          </a:p>
        </p:txBody>
      </p:sp>
      <p:sp>
        <p:nvSpPr>
          <p:cNvPr id="19" name="Arc 1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EA5E5583-81A4-44CC-9070-2BF297B810A9}"/>
              </a:ext>
            </a:extLst>
          </p:cNvPr>
          <p:cNvSpPr>
            <a:spLocks noGrp="1"/>
          </p:cNvSpPr>
          <p:nvPr>
            <p:ph idx="1"/>
          </p:nvPr>
        </p:nvSpPr>
        <p:spPr>
          <a:xfrm>
            <a:off x="6237197" y="636190"/>
            <a:ext cx="3179177" cy="5585619"/>
          </a:xfrm>
        </p:spPr>
        <p:txBody>
          <a:bodyPr anchor="ctr">
            <a:normAutofit/>
          </a:bodyPr>
          <a:lstStyle/>
          <a:p>
            <a:pPr>
              <a:lnSpc>
                <a:spcPct val="150000"/>
              </a:lnSpc>
              <a:buFont typeface="Arial" panose="020B0604020202020204" pitchFamily="34" charset="0"/>
              <a:buChar char="•"/>
            </a:pPr>
            <a:r>
              <a:rPr lang="tr-TR" sz="2400" i="0" dirty="0">
                <a:effectLst/>
                <a:latin typeface="arial" panose="020B0604020202020204" pitchFamily="34" charset="0"/>
              </a:rPr>
              <a:t>C#</a:t>
            </a:r>
          </a:p>
          <a:p>
            <a:pPr>
              <a:lnSpc>
                <a:spcPct val="150000"/>
              </a:lnSpc>
              <a:buFont typeface="Arial" panose="020B0604020202020204" pitchFamily="34" charset="0"/>
              <a:buChar char="•"/>
            </a:pPr>
            <a:r>
              <a:rPr lang="tr-TR" sz="2400" i="0" dirty="0">
                <a:effectLst/>
                <a:latin typeface="arial" panose="020B0604020202020204" pitchFamily="34" charset="0"/>
              </a:rPr>
              <a:t>C++</a:t>
            </a:r>
          </a:p>
          <a:p>
            <a:pPr>
              <a:lnSpc>
                <a:spcPct val="150000"/>
              </a:lnSpc>
              <a:buFont typeface="Arial" panose="020B0604020202020204" pitchFamily="34" charset="0"/>
              <a:buChar char="•"/>
            </a:pPr>
            <a:r>
              <a:rPr lang="tr-TR" sz="2400" i="0" dirty="0">
                <a:effectLst/>
                <a:latin typeface="arial" panose="020B0604020202020204" pitchFamily="34" charset="0"/>
              </a:rPr>
              <a:t>C</a:t>
            </a:r>
          </a:p>
          <a:p>
            <a:pPr>
              <a:lnSpc>
                <a:spcPct val="150000"/>
              </a:lnSpc>
              <a:buFont typeface="Arial" panose="020B0604020202020204" pitchFamily="34" charset="0"/>
              <a:buChar char="•"/>
            </a:pPr>
            <a:r>
              <a:rPr lang="tr-TR" sz="2400" dirty="0">
                <a:latin typeface="arial" panose="020B0604020202020204" pitchFamily="34" charset="0"/>
              </a:rPr>
              <a:t>Python</a:t>
            </a:r>
            <a:endParaRPr lang="tr-TR" sz="2400" i="0" dirty="0">
              <a:effectLst/>
              <a:latin typeface="arial" panose="020B0604020202020204" pitchFamily="34" charset="0"/>
            </a:endParaRPr>
          </a:p>
          <a:p>
            <a:pPr>
              <a:lnSpc>
                <a:spcPct val="150000"/>
              </a:lnSpc>
              <a:buFont typeface="Arial" panose="020B0604020202020204" pitchFamily="34" charset="0"/>
              <a:buChar char="•"/>
            </a:pPr>
            <a:r>
              <a:rPr lang="tr-TR" sz="2400" i="0" dirty="0" err="1">
                <a:effectLst/>
                <a:latin typeface="arial" panose="020B0604020202020204" pitchFamily="34" charset="0"/>
              </a:rPr>
              <a:t>TypeScript</a:t>
            </a:r>
            <a:r>
              <a:rPr lang="tr-TR" sz="2400" i="0" dirty="0">
                <a:effectLst/>
                <a:latin typeface="arial" panose="020B0604020202020204" pitchFamily="34" charset="0"/>
              </a:rPr>
              <a:t>.</a:t>
            </a:r>
          </a:p>
          <a:p>
            <a:pPr>
              <a:lnSpc>
                <a:spcPct val="150000"/>
              </a:lnSpc>
              <a:buFont typeface="Arial" panose="020B0604020202020204" pitchFamily="34" charset="0"/>
              <a:buChar char="•"/>
            </a:pPr>
            <a:r>
              <a:rPr lang="tr-TR" sz="2400" i="0" dirty="0">
                <a:effectLst/>
                <a:latin typeface="arial" panose="020B0604020202020204" pitchFamily="34" charset="0"/>
              </a:rPr>
              <a:t>JavaScript.</a:t>
            </a:r>
          </a:p>
          <a:p>
            <a:pPr>
              <a:lnSpc>
                <a:spcPct val="150000"/>
              </a:lnSpc>
              <a:buFont typeface="Arial" panose="020B0604020202020204" pitchFamily="34" charset="0"/>
              <a:buChar char="•"/>
            </a:pPr>
            <a:r>
              <a:rPr lang="tr-TR" sz="2400" i="0" dirty="0">
                <a:effectLst/>
                <a:latin typeface="arial" panose="020B0604020202020204" pitchFamily="34" charset="0"/>
              </a:rPr>
              <a:t>Visual Basic.</a:t>
            </a:r>
          </a:p>
          <a:p>
            <a:pPr>
              <a:lnSpc>
                <a:spcPct val="150000"/>
              </a:lnSpc>
              <a:buFont typeface="Arial" panose="020B0604020202020204" pitchFamily="34" charset="0"/>
              <a:buChar char="•"/>
            </a:pPr>
            <a:r>
              <a:rPr lang="tr-TR" sz="2400" i="0" dirty="0">
                <a:effectLst/>
                <a:latin typeface="arial" panose="020B0604020202020204" pitchFamily="34" charset="0"/>
              </a:rPr>
              <a:t>PHP.</a:t>
            </a:r>
          </a:p>
          <a:p>
            <a:endParaRPr lang="tr-TR" dirty="0"/>
          </a:p>
        </p:txBody>
      </p:sp>
    </p:spTree>
    <p:extLst>
      <p:ext uri="{BB962C8B-B14F-4D97-AF65-F5344CB8AC3E}">
        <p14:creationId xmlns:p14="http://schemas.microsoft.com/office/powerpoint/2010/main" val="2393423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27B9531-07FB-4CF9-B55A-14954FD23F09}"/>
              </a:ext>
            </a:extLst>
          </p:cNvPr>
          <p:cNvSpPr>
            <a:spLocks noGrp="1"/>
          </p:cNvSpPr>
          <p:nvPr>
            <p:ph type="title"/>
          </p:nvPr>
        </p:nvSpPr>
        <p:spPr>
          <a:xfrm>
            <a:off x="686834" y="1153572"/>
            <a:ext cx="3200400" cy="4461163"/>
          </a:xfrm>
        </p:spPr>
        <p:txBody>
          <a:bodyPr>
            <a:normAutofit/>
          </a:bodyPr>
          <a:lstStyle/>
          <a:p>
            <a:r>
              <a:rPr lang="tr-TR">
                <a:solidFill>
                  <a:srgbClr val="FFFFFF"/>
                </a:solidFill>
              </a:rPr>
              <a:t>C# ?</a:t>
            </a:r>
          </a:p>
        </p:txBody>
      </p:sp>
      <p:sp>
        <p:nvSpPr>
          <p:cNvPr id="28" name="Arc 2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17FD93BF-B8E9-4D6A-9BCA-EC5C8D9A6179}"/>
              </a:ext>
            </a:extLst>
          </p:cNvPr>
          <p:cNvSpPr>
            <a:spLocks noGrp="1"/>
          </p:cNvSpPr>
          <p:nvPr>
            <p:ph idx="1"/>
          </p:nvPr>
        </p:nvSpPr>
        <p:spPr>
          <a:xfrm>
            <a:off x="4097156" y="591343"/>
            <a:ext cx="6906491" cy="5585619"/>
          </a:xfrm>
        </p:spPr>
        <p:txBody>
          <a:bodyPr anchor="ctr">
            <a:normAutofit fontScale="92500"/>
          </a:bodyPr>
          <a:lstStyle/>
          <a:p>
            <a:pPr algn="just">
              <a:lnSpc>
                <a:spcPct val="150000"/>
              </a:lnSpc>
            </a:pPr>
            <a:r>
              <a:rPr lang="tr-TR" i="0" dirty="0">
                <a:effectLst/>
                <a:latin typeface="Roboto"/>
              </a:rPr>
              <a:t>C#, Microsoft tarafından geliştirilen bir programlama dilidir. Programlama dilleri arasında en çok tercih edilen C ve C++ ile etkileşimli şekilde geliştirilen ve modern bir kodlama sahip olan </a:t>
            </a:r>
            <a:r>
              <a:rPr lang="tr-TR" i="1" dirty="0">
                <a:effectLst/>
                <a:latin typeface="Roboto"/>
              </a:rPr>
              <a:t>C#</a:t>
            </a:r>
            <a:r>
              <a:rPr lang="tr-TR" i="0" dirty="0">
                <a:effectLst/>
                <a:latin typeface="Roboto"/>
              </a:rPr>
              <a:t>, birçok platform destekleyen Java dili ile de oldukça fazla benzerlik gösteriyor. Bu benzerliklerden en önemlisi ise .NET Framework platformunda </a:t>
            </a:r>
            <a:r>
              <a:rPr lang="tr-TR" dirty="0" err="1">
                <a:latin typeface="Roboto"/>
              </a:rPr>
              <a:t>N</a:t>
            </a:r>
            <a:r>
              <a:rPr lang="tr-TR" i="0" dirty="0" err="1">
                <a:effectLst/>
                <a:latin typeface="Roboto"/>
              </a:rPr>
              <a:t>esnesel</a:t>
            </a:r>
            <a:r>
              <a:rPr lang="tr-TR" i="0" dirty="0">
                <a:effectLst/>
                <a:latin typeface="Roboto"/>
              </a:rPr>
              <a:t> bir dil olması.</a:t>
            </a:r>
            <a:endParaRPr lang="tr-TR" dirty="0"/>
          </a:p>
        </p:txBody>
      </p:sp>
    </p:spTree>
    <p:extLst>
      <p:ext uri="{BB962C8B-B14F-4D97-AF65-F5344CB8AC3E}">
        <p14:creationId xmlns:p14="http://schemas.microsoft.com/office/powerpoint/2010/main" val="3484632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27B9531-07FB-4CF9-B55A-14954FD23F09}"/>
              </a:ext>
            </a:extLst>
          </p:cNvPr>
          <p:cNvSpPr>
            <a:spLocks noGrp="1"/>
          </p:cNvSpPr>
          <p:nvPr>
            <p:ph type="title"/>
          </p:nvPr>
        </p:nvSpPr>
        <p:spPr>
          <a:xfrm>
            <a:off x="686834" y="1153572"/>
            <a:ext cx="3200400" cy="4461163"/>
          </a:xfrm>
        </p:spPr>
        <p:txBody>
          <a:bodyPr>
            <a:normAutofit/>
          </a:bodyPr>
          <a:lstStyle/>
          <a:p>
            <a:r>
              <a:rPr lang="tr-TR">
                <a:solidFill>
                  <a:srgbClr val="FFFFFF"/>
                </a:solidFill>
              </a:rPr>
              <a:t>C#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17FD93BF-B8E9-4D6A-9BCA-EC5C8D9A6179}"/>
              </a:ext>
            </a:extLst>
          </p:cNvPr>
          <p:cNvSpPr>
            <a:spLocks noGrp="1"/>
          </p:cNvSpPr>
          <p:nvPr>
            <p:ph idx="1"/>
          </p:nvPr>
        </p:nvSpPr>
        <p:spPr>
          <a:xfrm>
            <a:off x="4447308" y="591344"/>
            <a:ext cx="6906491" cy="5585619"/>
          </a:xfrm>
        </p:spPr>
        <p:txBody>
          <a:bodyPr anchor="ctr">
            <a:normAutofit fontScale="92500" lnSpcReduction="20000"/>
          </a:bodyPr>
          <a:lstStyle/>
          <a:p>
            <a:pPr algn="just">
              <a:lnSpc>
                <a:spcPct val="150000"/>
              </a:lnSpc>
            </a:pPr>
            <a:r>
              <a:rPr lang="tr-TR" sz="2800" b="0" i="0" dirty="0">
                <a:effectLst/>
                <a:latin typeface="Roboto"/>
              </a:rPr>
              <a:t>C# her ne kadar önceleri C++ ve Visual Basic dillerindeki </a:t>
            </a:r>
            <a:r>
              <a:rPr lang="tr-TR" sz="2800" b="0" i="0" dirty="0" err="1">
                <a:effectLst/>
                <a:latin typeface="Roboto"/>
              </a:rPr>
              <a:t>tutumsuzluk</a:t>
            </a:r>
            <a:r>
              <a:rPr lang="tr-TR" sz="2800" b="0" i="0" dirty="0">
                <a:effectLst/>
                <a:latin typeface="Roboto"/>
              </a:rPr>
              <a:t> ve oluşan sorunlar yüzünden geliştirilmiş olsa da şu anki stabilitesi sayesinde, bu iki programlama dilinin önüne geçmiş durumda. Yazılımcıların en çok tercih ettiği dillerden birisi haline gelen C#, sunduğu gelişmiş </a:t>
            </a:r>
            <a:r>
              <a:rPr lang="tr-TR" sz="2800" b="1" i="0" dirty="0">
                <a:effectLst/>
                <a:latin typeface="Roboto"/>
              </a:rPr>
              <a:t>hata giderme (</a:t>
            </a:r>
            <a:r>
              <a:rPr lang="tr-TR" sz="2800" b="1" i="0" dirty="0" err="1">
                <a:effectLst/>
                <a:latin typeface="Roboto"/>
              </a:rPr>
              <a:t>debugger</a:t>
            </a:r>
            <a:r>
              <a:rPr lang="tr-TR" sz="2800" b="1" i="0" dirty="0">
                <a:effectLst/>
                <a:latin typeface="Roboto"/>
              </a:rPr>
              <a:t>)</a:t>
            </a:r>
            <a:r>
              <a:rPr lang="tr-TR" sz="2800" b="0" i="0" dirty="0">
                <a:effectLst/>
                <a:latin typeface="Roboto"/>
              </a:rPr>
              <a:t> özelliği sayesinde de yazılımcıların işlerini bir hayli kolaylaştırıyor.</a:t>
            </a:r>
            <a:endParaRPr lang="tr-TR" sz="2800" dirty="0"/>
          </a:p>
        </p:txBody>
      </p:sp>
    </p:spTree>
    <p:extLst>
      <p:ext uri="{BB962C8B-B14F-4D97-AF65-F5344CB8AC3E}">
        <p14:creationId xmlns:p14="http://schemas.microsoft.com/office/powerpoint/2010/main" val="3133394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0A0618E7-53F3-49E6-9C6C-E152764609C8}"/>
              </a:ext>
            </a:extLst>
          </p:cNvPr>
          <p:cNvSpPr>
            <a:spLocks noGrp="1"/>
          </p:cNvSpPr>
          <p:nvPr>
            <p:ph type="title"/>
          </p:nvPr>
        </p:nvSpPr>
        <p:spPr>
          <a:xfrm>
            <a:off x="686834" y="1153572"/>
            <a:ext cx="3200400" cy="4461163"/>
          </a:xfrm>
        </p:spPr>
        <p:txBody>
          <a:bodyPr>
            <a:normAutofit/>
          </a:bodyPr>
          <a:lstStyle/>
          <a:p>
            <a:r>
              <a:rPr lang="nl-NL" b="1" i="0" dirty="0">
                <a:solidFill>
                  <a:srgbClr val="FFFFFF"/>
                </a:solidFill>
                <a:effectLst/>
                <a:latin typeface="TMSans"/>
              </a:rPr>
              <a:t>C# için gereken ".NET Framework" nedir?</a:t>
            </a:r>
            <a:endParaRPr lang="tr-TR" dirty="0">
              <a:solidFill>
                <a:srgbClr val="FFFFFF"/>
              </a:solidFill>
            </a:endParaRP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A8777D46-2210-47C9-9EFF-DFBA218524BA}"/>
              </a:ext>
            </a:extLst>
          </p:cNvPr>
          <p:cNvSpPr>
            <a:spLocks noGrp="1"/>
          </p:cNvSpPr>
          <p:nvPr>
            <p:ph idx="1"/>
          </p:nvPr>
        </p:nvSpPr>
        <p:spPr>
          <a:xfrm>
            <a:off x="4167272" y="487649"/>
            <a:ext cx="6906491" cy="5585619"/>
          </a:xfrm>
        </p:spPr>
        <p:txBody>
          <a:bodyPr anchor="ctr">
            <a:normAutofit/>
          </a:bodyPr>
          <a:lstStyle/>
          <a:p>
            <a:pPr algn="just">
              <a:lnSpc>
                <a:spcPct val="150000"/>
              </a:lnSpc>
            </a:pPr>
            <a:r>
              <a:rPr lang="tr-TR" sz="2400" b="1" i="0" dirty="0">
                <a:effectLst/>
                <a:latin typeface="Roboto"/>
              </a:rPr>
              <a:t>C </a:t>
            </a:r>
            <a:r>
              <a:rPr lang="tr-TR" sz="2400" b="1" i="0" dirty="0" err="1">
                <a:effectLst/>
                <a:latin typeface="Roboto"/>
              </a:rPr>
              <a:t>Sharp</a:t>
            </a:r>
            <a:r>
              <a:rPr lang="tr-TR" sz="2400" b="1" i="0" dirty="0">
                <a:effectLst/>
                <a:latin typeface="Roboto"/>
              </a:rPr>
              <a:t> kodları</a:t>
            </a:r>
            <a:r>
              <a:rPr lang="tr-TR" sz="2400" b="0" i="0" dirty="0">
                <a:effectLst/>
                <a:latin typeface="Roboto"/>
              </a:rPr>
              <a:t>, C++ ve Visual Basic kodlarından farklı algoritmaya sahip olduğu için yazılımın kodlarını direkt olarak derleyemiyor. C#, kodları yazılım olarak iki aşamada derliyor.</a:t>
            </a:r>
            <a:r>
              <a:rPr lang="tr-TR" sz="2400" b="1" i="0" dirty="0">
                <a:effectLst/>
                <a:latin typeface="Roboto"/>
              </a:rPr>
              <a:t> MIL derlemesi</a:t>
            </a:r>
            <a:r>
              <a:rPr lang="tr-TR" sz="2400" b="0" i="0" dirty="0">
                <a:effectLst/>
                <a:latin typeface="Roboto"/>
              </a:rPr>
              <a:t> denilen bu aşamalardan ilkine </a:t>
            </a:r>
            <a:r>
              <a:rPr lang="tr-TR" sz="2400" b="1" i="0" dirty="0">
                <a:effectLst/>
                <a:latin typeface="Roboto"/>
              </a:rPr>
              <a:t>Assembly </a:t>
            </a:r>
            <a:r>
              <a:rPr lang="tr-TR" sz="2400" b="0" i="0" dirty="0">
                <a:effectLst/>
                <a:latin typeface="Roboto"/>
              </a:rPr>
              <a:t>deniliyor. İkinci aşamadaki uzantısı ise </a:t>
            </a:r>
            <a:r>
              <a:rPr lang="tr-TR" sz="2400" b="1" i="0" dirty="0">
                <a:effectLst/>
                <a:latin typeface="Roboto"/>
              </a:rPr>
              <a:t>.EXE</a:t>
            </a:r>
            <a:r>
              <a:rPr lang="tr-TR" sz="2400" b="0" i="0" dirty="0">
                <a:effectLst/>
                <a:latin typeface="Roboto"/>
              </a:rPr>
              <a:t> oluyor. C# ile geliştirilen bir yazılım bu halde iken sistemler tarafından çalıştırılamadığı için devreye .NET Framework giriyor.</a:t>
            </a:r>
            <a:endParaRPr lang="tr-TR" sz="2400" dirty="0"/>
          </a:p>
        </p:txBody>
      </p:sp>
    </p:spTree>
    <p:extLst>
      <p:ext uri="{BB962C8B-B14F-4D97-AF65-F5344CB8AC3E}">
        <p14:creationId xmlns:p14="http://schemas.microsoft.com/office/powerpoint/2010/main" val="3161704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0A0618E7-53F3-49E6-9C6C-E152764609C8}"/>
              </a:ext>
            </a:extLst>
          </p:cNvPr>
          <p:cNvSpPr>
            <a:spLocks noGrp="1"/>
          </p:cNvSpPr>
          <p:nvPr>
            <p:ph type="title"/>
          </p:nvPr>
        </p:nvSpPr>
        <p:spPr>
          <a:xfrm>
            <a:off x="686834" y="1153572"/>
            <a:ext cx="3200400" cy="4461163"/>
          </a:xfrm>
        </p:spPr>
        <p:txBody>
          <a:bodyPr>
            <a:normAutofit/>
          </a:bodyPr>
          <a:lstStyle/>
          <a:p>
            <a:r>
              <a:rPr lang="tr-TR">
                <a:solidFill>
                  <a:srgbClr val="FFFFFF"/>
                </a:solidFill>
                <a:latin typeface="Roboto"/>
              </a:rPr>
              <a:t>.</a:t>
            </a:r>
            <a:r>
              <a:rPr lang="tr-TR" b="0" i="0">
                <a:solidFill>
                  <a:srgbClr val="FFFFFF"/>
                </a:solidFill>
                <a:effectLst/>
                <a:latin typeface="Roboto"/>
              </a:rPr>
              <a:t>NET Framework</a:t>
            </a:r>
            <a:endParaRPr lang="tr-TR">
              <a:solidFill>
                <a:srgbClr val="FFFFFF"/>
              </a:solidFill>
            </a:endParaRP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A8777D46-2210-47C9-9EFF-DFBA218524BA}"/>
              </a:ext>
            </a:extLst>
          </p:cNvPr>
          <p:cNvSpPr>
            <a:spLocks noGrp="1"/>
          </p:cNvSpPr>
          <p:nvPr>
            <p:ph idx="1"/>
          </p:nvPr>
        </p:nvSpPr>
        <p:spPr>
          <a:xfrm>
            <a:off x="4447308" y="591344"/>
            <a:ext cx="6906491" cy="5585619"/>
          </a:xfrm>
        </p:spPr>
        <p:txBody>
          <a:bodyPr anchor="ctr">
            <a:normAutofit/>
          </a:bodyPr>
          <a:lstStyle/>
          <a:p>
            <a:pPr algn="just">
              <a:lnSpc>
                <a:spcPct val="150000"/>
              </a:lnSpc>
            </a:pPr>
            <a:r>
              <a:rPr lang="tr-TR" sz="2400" b="0" i="0" dirty="0">
                <a:effectLst/>
                <a:latin typeface="Roboto"/>
              </a:rPr>
              <a:t>Yine Microsoft tarafından C# için geliştirilen .NET Framework, Microsoft </a:t>
            </a:r>
            <a:r>
              <a:rPr lang="tr-TR" sz="2400" b="0" i="0" dirty="0" err="1">
                <a:effectLst/>
                <a:latin typeface="Roboto"/>
              </a:rPr>
              <a:t>Intermediate</a:t>
            </a:r>
            <a:r>
              <a:rPr lang="tr-TR" sz="2400" b="0" i="0" dirty="0">
                <a:effectLst/>
                <a:latin typeface="Roboto"/>
              </a:rPr>
              <a:t> Language (MIL) olarak derlenen kodları tekrar derleyerek, uygulamayı sistemlerin yani bilgisayarların çalıştıracağı hale getiriyor. Yani kısaca .NET Framework, bir tür tercümanlık görevi üstleniyor. </a:t>
            </a:r>
            <a:r>
              <a:rPr lang="tr-TR" sz="2400" b="1" i="0" dirty="0">
                <a:effectLst/>
                <a:latin typeface="Roboto"/>
              </a:rPr>
              <a:t>C# programlama dilini</a:t>
            </a:r>
            <a:r>
              <a:rPr lang="tr-TR" sz="2400" b="0" i="0" dirty="0">
                <a:effectLst/>
                <a:latin typeface="Roboto"/>
              </a:rPr>
              <a:t> bilgisayarımızın anlayacağı şekilde tercüme ediyor.</a:t>
            </a:r>
            <a:endParaRPr lang="tr-TR" sz="2400" dirty="0"/>
          </a:p>
        </p:txBody>
      </p:sp>
    </p:spTree>
    <p:extLst>
      <p:ext uri="{BB962C8B-B14F-4D97-AF65-F5344CB8AC3E}">
        <p14:creationId xmlns:p14="http://schemas.microsoft.com/office/powerpoint/2010/main" val="346962291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TotalTime>
  <Words>497</Words>
  <Application>Microsoft Office PowerPoint</Application>
  <PresentationFormat>Geniş ekran</PresentationFormat>
  <Paragraphs>52</Paragraphs>
  <Slides>11</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11</vt:i4>
      </vt:variant>
    </vt:vector>
  </HeadingPairs>
  <TitlesOfParts>
    <vt:vector size="20" baseType="lpstr">
      <vt:lpstr>Abadi</vt:lpstr>
      <vt:lpstr>Arial</vt:lpstr>
      <vt:lpstr>Arial</vt:lpstr>
      <vt:lpstr>Calibri</vt:lpstr>
      <vt:lpstr>Calibri Light</vt:lpstr>
      <vt:lpstr>Roboto</vt:lpstr>
      <vt:lpstr>Roboto</vt:lpstr>
      <vt:lpstr>TMSans</vt:lpstr>
      <vt:lpstr>Office Teması</vt:lpstr>
      <vt:lpstr>Görsel Programlama</vt:lpstr>
      <vt:lpstr>Derste kullanılacak program</vt:lpstr>
      <vt:lpstr>Visual Studio Nedir?</vt:lpstr>
      <vt:lpstr>Microsoft Visual Studio’nun temel özellikleri nelerdir?</vt:lpstr>
      <vt:lpstr>Visual Studio Desteklediği diller</vt:lpstr>
      <vt:lpstr>C# ?</vt:lpstr>
      <vt:lpstr>C# ?</vt:lpstr>
      <vt:lpstr>C# için gereken ".NET Framework" nedir?</vt:lpstr>
      <vt:lpstr>.NET Framework</vt:lpstr>
      <vt:lpstr>Ders İçeriği</vt:lpstr>
      <vt:lpstr>Ders Kitabı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Görsel Programlama</dc:title>
  <dc:creator>Tugce Bolukbas</dc:creator>
  <cp:lastModifiedBy>Sakin Can</cp:lastModifiedBy>
  <cp:revision>22</cp:revision>
  <dcterms:created xsi:type="dcterms:W3CDTF">2021-03-02T07:28:50Z</dcterms:created>
  <dcterms:modified xsi:type="dcterms:W3CDTF">2024-02-14T06:32:45Z</dcterms:modified>
</cp:coreProperties>
</file>